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71" r:id="rId14"/>
    <p:sldId id="268" r:id="rId15"/>
    <p:sldId id="269" r:id="rId16"/>
    <p:sldId id="274" r:id="rId17"/>
    <p:sldId id="272" r:id="rId18"/>
    <p:sldId id="273" r:id="rId19"/>
    <p:sldId id="276"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B2B5B-D66D-4A9E-8C8A-7E39B5C755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E527B78-2C22-4023-8ED3-4A1CA516167D}">
      <dgm:prSet/>
      <dgm:spPr/>
      <dgm:t>
        <a:bodyPr/>
        <a:lstStyle/>
        <a:p>
          <a:r>
            <a:rPr lang="en-US" b="0" i="0"/>
            <a:t>Habakkuk 2:2</a:t>
          </a:r>
          <a:endParaRPr lang="en-US"/>
        </a:p>
      </dgm:t>
    </dgm:pt>
    <dgm:pt modelId="{372CA753-0EFD-457D-B491-A786BDBBE359}" type="parTrans" cxnId="{B2E48170-A2E2-4C04-8297-1A91B868099C}">
      <dgm:prSet/>
      <dgm:spPr/>
      <dgm:t>
        <a:bodyPr/>
        <a:lstStyle/>
        <a:p>
          <a:endParaRPr lang="en-US"/>
        </a:p>
      </dgm:t>
    </dgm:pt>
    <dgm:pt modelId="{DBCBC791-F5CC-4E76-9AB5-7E2A15669DA3}" type="sibTrans" cxnId="{B2E48170-A2E2-4C04-8297-1A91B868099C}">
      <dgm:prSet/>
      <dgm:spPr/>
      <dgm:t>
        <a:bodyPr/>
        <a:lstStyle/>
        <a:p>
          <a:endParaRPr lang="en-US"/>
        </a:p>
      </dgm:t>
    </dgm:pt>
    <dgm:pt modelId="{51EE3270-3487-49BF-8545-1A9151ACED2B}">
      <dgm:prSet/>
      <dgm:spPr/>
      <dgm:t>
        <a:bodyPr/>
        <a:lstStyle/>
        <a:p>
          <a:r>
            <a:rPr lang="en-US" b="0" i="0"/>
            <a:t>Then the Lord replied: Write down the revelation and make it plain on tablets so that herald may run with it.</a:t>
          </a:r>
          <a:endParaRPr lang="en-US"/>
        </a:p>
      </dgm:t>
    </dgm:pt>
    <dgm:pt modelId="{19337F07-5C73-431E-A432-67AA39D87597}" type="parTrans" cxnId="{0576251C-5C09-4EA4-ADAB-021CB41FC86D}">
      <dgm:prSet/>
      <dgm:spPr/>
      <dgm:t>
        <a:bodyPr/>
        <a:lstStyle/>
        <a:p>
          <a:endParaRPr lang="en-US"/>
        </a:p>
      </dgm:t>
    </dgm:pt>
    <dgm:pt modelId="{58E04B61-307D-4132-A04F-8DE97AC55A53}" type="sibTrans" cxnId="{0576251C-5C09-4EA4-ADAB-021CB41FC86D}">
      <dgm:prSet/>
      <dgm:spPr/>
      <dgm:t>
        <a:bodyPr/>
        <a:lstStyle/>
        <a:p>
          <a:endParaRPr lang="en-US"/>
        </a:p>
      </dgm:t>
    </dgm:pt>
    <dgm:pt modelId="{B42ED569-D640-4C22-949F-D89151EC2D7E}">
      <dgm:prSet/>
      <dgm:spPr/>
      <dgm:t>
        <a:bodyPr/>
        <a:lstStyle/>
        <a:p>
          <a:r>
            <a:rPr lang="en-US" b="0" i="0"/>
            <a:t>Make a list through scripture</a:t>
          </a:r>
          <a:endParaRPr lang="en-US"/>
        </a:p>
      </dgm:t>
    </dgm:pt>
    <dgm:pt modelId="{8E3B4258-0454-4727-9DB3-51FAA05F7ECE}" type="parTrans" cxnId="{776F803E-A00E-4A0F-B3CA-ACC344F675F2}">
      <dgm:prSet/>
      <dgm:spPr/>
      <dgm:t>
        <a:bodyPr/>
        <a:lstStyle/>
        <a:p>
          <a:endParaRPr lang="en-US"/>
        </a:p>
      </dgm:t>
    </dgm:pt>
    <dgm:pt modelId="{4160540C-AB4C-4090-9ED7-1AA7E5295EF1}" type="sibTrans" cxnId="{776F803E-A00E-4A0F-B3CA-ACC344F675F2}">
      <dgm:prSet/>
      <dgm:spPr/>
      <dgm:t>
        <a:bodyPr/>
        <a:lstStyle/>
        <a:p>
          <a:endParaRPr lang="en-US"/>
        </a:p>
      </dgm:t>
    </dgm:pt>
    <dgm:pt modelId="{6AF79438-A849-476A-A68D-AAA9754E5D61}">
      <dgm:prSet/>
      <dgm:spPr/>
      <dgm:t>
        <a:bodyPr/>
        <a:lstStyle/>
        <a:p>
          <a:r>
            <a:rPr lang="en-US" b="0" i="0"/>
            <a:t>Ephesians 5:25, Ephesians 5:28, Genesis 2:24, 1 Peter 5:3, 1 Thessalonians 4:4</a:t>
          </a:r>
          <a:endParaRPr lang="en-US"/>
        </a:p>
      </dgm:t>
    </dgm:pt>
    <dgm:pt modelId="{98C2911E-CD1C-487F-9769-4160E54E70AF}" type="parTrans" cxnId="{36FF3BD8-5756-4E9C-86D7-12D151D27ACF}">
      <dgm:prSet/>
      <dgm:spPr/>
      <dgm:t>
        <a:bodyPr/>
        <a:lstStyle/>
        <a:p>
          <a:endParaRPr lang="en-US"/>
        </a:p>
      </dgm:t>
    </dgm:pt>
    <dgm:pt modelId="{48EE1910-44A1-4DC1-9B69-5F3C513DE3F4}" type="sibTrans" cxnId="{36FF3BD8-5756-4E9C-86D7-12D151D27ACF}">
      <dgm:prSet/>
      <dgm:spPr/>
      <dgm:t>
        <a:bodyPr/>
        <a:lstStyle/>
        <a:p>
          <a:endParaRPr lang="en-US"/>
        </a:p>
      </dgm:t>
    </dgm:pt>
    <dgm:pt modelId="{257537F8-8FAC-4915-A12B-2CDB9655499F}">
      <dgm:prSet/>
      <dgm:spPr/>
      <dgm:t>
        <a:bodyPr/>
        <a:lstStyle/>
        <a:p>
          <a:r>
            <a:rPr lang="en-US" b="0" i="0"/>
            <a:t>Make a list through prayer</a:t>
          </a:r>
          <a:endParaRPr lang="en-US"/>
        </a:p>
      </dgm:t>
    </dgm:pt>
    <dgm:pt modelId="{BE72EF39-377C-4A8F-B130-53DE611F7BD2}" type="parTrans" cxnId="{FC23AFE5-38AB-4812-93F6-01FE61146AB8}">
      <dgm:prSet/>
      <dgm:spPr/>
      <dgm:t>
        <a:bodyPr/>
        <a:lstStyle/>
        <a:p>
          <a:endParaRPr lang="en-US"/>
        </a:p>
      </dgm:t>
    </dgm:pt>
    <dgm:pt modelId="{102AA69F-A58E-4B3C-80B1-F28EED05E0E8}" type="sibTrans" cxnId="{FC23AFE5-38AB-4812-93F6-01FE61146AB8}">
      <dgm:prSet/>
      <dgm:spPr/>
      <dgm:t>
        <a:bodyPr/>
        <a:lstStyle/>
        <a:p>
          <a:endParaRPr lang="en-US"/>
        </a:p>
      </dgm:t>
    </dgm:pt>
    <dgm:pt modelId="{C1CFD231-05B6-4E68-8EEC-EC03F91E868B}">
      <dgm:prSet/>
      <dgm:spPr/>
      <dgm:t>
        <a:bodyPr/>
        <a:lstStyle/>
        <a:p>
          <a:r>
            <a:rPr lang="en-US" b="0" i="0" dirty="0"/>
            <a:t>Make a list through spiritual gifts: </a:t>
          </a:r>
        </a:p>
        <a:p>
          <a:r>
            <a:rPr lang="en-US" b="0" i="0" dirty="0"/>
            <a:t>1 Corinthians 12:8-10</a:t>
          </a:r>
          <a:endParaRPr lang="en-US" dirty="0"/>
        </a:p>
      </dgm:t>
    </dgm:pt>
    <dgm:pt modelId="{6E400618-0D7A-4508-96D5-0A83F9B67901}" type="parTrans" cxnId="{3122B14B-CC6A-420F-BCC3-730D157A4EF5}">
      <dgm:prSet/>
      <dgm:spPr/>
      <dgm:t>
        <a:bodyPr/>
        <a:lstStyle/>
        <a:p>
          <a:endParaRPr lang="en-US"/>
        </a:p>
      </dgm:t>
    </dgm:pt>
    <dgm:pt modelId="{280F5AAA-5242-4989-918B-1AB8DE3BC209}" type="sibTrans" cxnId="{3122B14B-CC6A-420F-BCC3-730D157A4EF5}">
      <dgm:prSet/>
      <dgm:spPr/>
      <dgm:t>
        <a:bodyPr/>
        <a:lstStyle/>
        <a:p>
          <a:endParaRPr lang="en-US"/>
        </a:p>
      </dgm:t>
    </dgm:pt>
    <dgm:pt modelId="{3F1106B5-E9A6-4D22-A41D-20D842CFCA8F}">
      <dgm:prSet/>
      <dgm:spPr/>
      <dgm:t>
        <a:bodyPr/>
        <a:lstStyle/>
        <a:p>
          <a:r>
            <a:rPr lang="en-US" b="0" i="0"/>
            <a:t>Wisdom, knowledge, faith, healing, miracles, prophecy, discernment of spirits, tongues, interpretation of tongues</a:t>
          </a:r>
          <a:endParaRPr lang="en-US"/>
        </a:p>
      </dgm:t>
    </dgm:pt>
    <dgm:pt modelId="{3771CC76-6441-49A9-A48E-728E50D4E96A}" type="parTrans" cxnId="{1DCE6727-5BF8-4698-A51E-6BC25463E632}">
      <dgm:prSet/>
      <dgm:spPr/>
      <dgm:t>
        <a:bodyPr/>
        <a:lstStyle/>
        <a:p>
          <a:endParaRPr lang="en-US"/>
        </a:p>
      </dgm:t>
    </dgm:pt>
    <dgm:pt modelId="{0B64626C-D3F0-4C7B-8825-C3E2D9B662B8}" type="sibTrans" cxnId="{1DCE6727-5BF8-4698-A51E-6BC25463E632}">
      <dgm:prSet/>
      <dgm:spPr/>
      <dgm:t>
        <a:bodyPr/>
        <a:lstStyle/>
        <a:p>
          <a:endParaRPr lang="en-US"/>
        </a:p>
      </dgm:t>
    </dgm:pt>
    <dgm:pt modelId="{0D076CBD-4730-4DCD-B575-84499DF9C576}" type="pres">
      <dgm:prSet presAssocID="{99EB2B5B-D66D-4A9E-8C8A-7E39B5C75585}" presName="linear" presStyleCnt="0">
        <dgm:presLayoutVars>
          <dgm:animLvl val="lvl"/>
          <dgm:resizeHandles val="exact"/>
        </dgm:presLayoutVars>
      </dgm:prSet>
      <dgm:spPr/>
      <dgm:t>
        <a:bodyPr/>
        <a:lstStyle/>
        <a:p>
          <a:endParaRPr lang="en-US"/>
        </a:p>
      </dgm:t>
    </dgm:pt>
    <dgm:pt modelId="{63F19B1A-B78B-488C-A4F6-3F837002DDDF}" type="pres">
      <dgm:prSet presAssocID="{EE527B78-2C22-4023-8ED3-4A1CA516167D}" presName="parentText" presStyleLbl="node1" presStyleIdx="0" presStyleCnt="4">
        <dgm:presLayoutVars>
          <dgm:chMax val="0"/>
          <dgm:bulletEnabled val="1"/>
        </dgm:presLayoutVars>
      </dgm:prSet>
      <dgm:spPr/>
      <dgm:t>
        <a:bodyPr/>
        <a:lstStyle/>
        <a:p>
          <a:endParaRPr lang="en-US"/>
        </a:p>
      </dgm:t>
    </dgm:pt>
    <dgm:pt modelId="{14D61EA0-93E5-493B-A04F-FB23E4D989A3}" type="pres">
      <dgm:prSet presAssocID="{EE527B78-2C22-4023-8ED3-4A1CA516167D}" presName="childText" presStyleLbl="revTx" presStyleIdx="0" presStyleCnt="3">
        <dgm:presLayoutVars>
          <dgm:bulletEnabled val="1"/>
        </dgm:presLayoutVars>
      </dgm:prSet>
      <dgm:spPr/>
      <dgm:t>
        <a:bodyPr/>
        <a:lstStyle/>
        <a:p>
          <a:endParaRPr lang="en-US"/>
        </a:p>
      </dgm:t>
    </dgm:pt>
    <dgm:pt modelId="{00471A6C-EB32-4D9E-B289-B0726D8A8B25}" type="pres">
      <dgm:prSet presAssocID="{B42ED569-D640-4C22-949F-D89151EC2D7E}" presName="parentText" presStyleLbl="node1" presStyleIdx="1" presStyleCnt="4">
        <dgm:presLayoutVars>
          <dgm:chMax val="0"/>
          <dgm:bulletEnabled val="1"/>
        </dgm:presLayoutVars>
      </dgm:prSet>
      <dgm:spPr/>
      <dgm:t>
        <a:bodyPr/>
        <a:lstStyle/>
        <a:p>
          <a:endParaRPr lang="en-US"/>
        </a:p>
      </dgm:t>
    </dgm:pt>
    <dgm:pt modelId="{54EB8F2E-68DB-4A60-B1DA-635D56A253E4}" type="pres">
      <dgm:prSet presAssocID="{B42ED569-D640-4C22-949F-D89151EC2D7E}" presName="childText" presStyleLbl="revTx" presStyleIdx="1" presStyleCnt="3">
        <dgm:presLayoutVars>
          <dgm:bulletEnabled val="1"/>
        </dgm:presLayoutVars>
      </dgm:prSet>
      <dgm:spPr/>
      <dgm:t>
        <a:bodyPr/>
        <a:lstStyle/>
        <a:p>
          <a:endParaRPr lang="en-US"/>
        </a:p>
      </dgm:t>
    </dgm:pt>
    <dgm:pt modelId="{F3009728-E05D-42AF-8FCE-C7772EA2ACF2}" type="pres">
      <dgm:prSet presAssocID="{257537F8-8FAC-4915-A12B-2CDB9655499F}" presName="parentText" presStyleLbl="node1" presStyleIdx="2" presStyleCnt="4">
        <dgm:presLayoutVars>
          <dgm:chMax val="0"/>
          <dgm:bulletEnabled val="1"/>
        </dgm:presLayoutVars>
      </dgm:prSet>
      <dgm:spPr/>
      <dgm:t>
        <a:bodyPr/>
        <a:lstStyle/>
        <a:p>
          <a:endParaRPr lang="en-US"/>
        </a:p>
      </dgm:t>
    </dgm:pt>
    <dgm:pt modelId="{EBB63C1E-5626-4D16-9975-4F8DD6B664BC}" type="pres">
      <dgm:prSet presAssocID="{102AA69F-A58E-4B3C-80B1-F28EED05E0E8}" presName="spacer" presStyleCnt="0"/>
      <dgm:spPr/>
    </dgm:pt>
    <dgm:pt modelId="{BB8D7DBA-9798-4DDF-8DC7-467A722F3BCC}" type="pres">
      <dgm:prSet presAssocID="{C1CFD231-05B6-4E68-8EEC-EC03F91E868B}" presName="parentText" presStyleLbl="node1" presStyleIdx="3" presStyleCnt="4">
        <dgm:presLayoutVars>
          <dgm:chMax val="0"/>
          <dgm:bulletEnabled val="1"/>
        </dgm:presLayoutVars>
      </dgm:prSet>
      <dgm:spPr/>
      <dgm:t>
        <a:bodyPr/>
        <a:lstStyle/>
        <a:p>
          <a:endParaRPr lang="en-US"/>
        </a:p>
      </dgm:t>
    </dgm:pt>
    <dgm:pt modelId="{18431F70-B17D-476E-A83B-54AB8CD494B2}" type="pres">
      <dgm:prSet presAssocID="{C1CFD231-05B6-4E68-8EEC-EC03F91E868B}" presName="childText" presStyleLbl="revTx" presStyleIdx="2" presStyleCnt="3">
        <dgm:presLayoutVars>
          <dgm:bulletEnabled val="1"/>
        </dgm:presLayoutVars>
      </dgm:prSet>
      <dgm:spPr/>
      <dgm:t>
        <a:bodyPr/>
        <a:lstStyle/>
        <a:p>
          <a:endParaRPr lang="en-US"/>
        </a:p>
      </dgm:t>
    </dgm:pt>
  </dgm:ptLst>
  <dgm:cxnLst>
    <dgm:cxn modelId="{66198D3F-DCD3-421B-AC81-AB13BF691C77}" type="presOf" srcId="{EE527B78-2C22-4023-8ED3-4A1CA516167D}" destId="{63F19B1A-B78B-488C-A4F6-3F837002DDDF}" srcOrd="0" destOrd="0" presId="urn:microsoft.com/office/officeart/2005/8/layout/vList2"/>
    <dgm:cxn modelId="{FBDCFC60-08C3-465E-AC4C-CDCF361CC1E8}" type="presOf" srcId="{51EE3270-3487-49BF-8545-1A9151ACED2B}" destId="{14D61EA0-93E5-493B-A04F-FB23E4D989A3}" srcOrd="0" destOrd="0" presId="urn:microsoft.com/office/officeart/2005/8/layout/vList2"/>
    <dgm:cxn modelId="{4F454854-E496-431A-A2A4-BDC6D4F87E52}" type="presOf" srcId="{B42ED569-D640-4C22-949F-D89151EC2D7E}" destId="{00471A6C-EB32-4D9E-B289-B0726D8A8B25}" srcOrd="0" destOrd="0" presId="urn:microsoft.com/office/officeart/2005/8/layout/vList2"/>
    <dgm:cxn modelId="{4F2AF2EB-4F64-416C-9074-1944691BEC3F}" type="presOf" srcId="{6AF79438-A849-476A-A68D-AAA9754E5D61}" destId="{54EB8F2E-68DB-4A60-B1DA-635D56A253E4}" srcOrd="0" destOrd="0" presId="urn:microsoft.com/office/officeart/2005/8/layout/vList2"/>
    <dgm:cxn modelId="{3122B14B-CC6A-420F-BCC3-730D157A4EF5}" srcId="{99EB2B5B-D66D-4A9E-8C8A-7E39B5C75585}" destId="{C1CFD231-05B6-4E68-8EEC-EC03F91E868B}" srcOrd="3" destOrd="0" parTransId="{6E400618-0D7A-4508-96D5-0A83F9B67901}" sibTransId="{280F5AAA-5242-4989-918B-1AB8DE3BC209}"/>
    <dgm:cxn modelId="{FC23AFE5-38AB-4812-93F6-01FE61146AB8}" srcId="{99EB2B5B-D66D-4A9E-8C8A-7E39B5C75585}" destId="{257537F8-8FAC-4915-A12B-2CDB9655499F}" srcOrd="2" destOrd="0" parTransId="{BE72EF39-377C-4A8F-B130-53DE611F7BD2}" sibTransId="{102AA69F-A58E-4B3C-80B1-F28EED05E0E8}"/>
    <dgm:cxn modelId="{8796735A-4FF8-4A6A-8602-6F5EE2361F61}" type="presOf" srcId="{3F1106B5-E9A6-4D22-A41D-20D842CFCA8F}" destId="{18431F70-B17D-476E-A83B-54AB8CD494B2}" srcOrd="0" destOrd="0" presId="urn:microsoft.com/office/officeart/2005/8/layout/vList2"/>
    <dgm:cxn modelId="{DDB50E42-A4C0-498C-9A75-27192C7E71AF}" type="presOf" srcId="{99EB2B5B-D66D-4A9E-8C8A-7E39B5C75585}" destId="{0D076CBD-4730-4DCD-B575-84499DF9C576}" srcOrd="0" destOrd="0" presId="urn:microsoft.com/office/officeart/2005/8/layout/vList2"/>
    <dgm:cxn modelId="{4E101D56-F364-48A8-B9D9-81E48E2FDCC7}" type="presOf" srcId="{257537F8-8FAC-4915-A12B-2CDB9655499F}" destId="{F3009728-E05D-42AF-8FCE-C7772EA2ACF2}" srcOrd="0" destOrd="0" presId="urn:microsoft.com/office/officeart/2005/8/layout/vList2"/>
    <dgm:cxn modelId="{776F803E-A00E-4A0F-B3CA-ACC344F675F2}" srcId="{99EB2B5B-D66D-4A9E-8C8A-7E39B5C75585}" destId="{B42ED569-D640-4C22-949F-D89151EC2D7E}" srcOrd="1" destOrd="0" parTransId="{8E3B4258-0454-4727-9DB3-51FAA05F7ECE}" sibTransId="{4160540C-AB4C-4090-9ED7-1AA7E5295EF1}"/>
    <dgm:cxn modelId="{B2E48170-A2E2-4C04-8297-1A91B868099C}" srcId="{99EB2B5B-D66D-4A9E-8C8A-7E39B5C75585}" destId="{EE527B78-2C22-4023-8ED3-4A1CA516167D}" srcOrd="0" destOrd="0" parTransId="{372CA753-0EFD-457D-B491-A786BDBBE359}" sibTransId="{DBCBC791-F5CC-4E76-9AB5-7E2A15669DA3}"/>
    <dgm:cxn modelId="{674D7DC7-667C-4AAD-96DF-1517098C4A39}" type="presOf" srcId="{C1CFD231-05B6-4E68-8EEC-EC03F91E868B}" destId="{BB8D7DBA-9798-4DDF-8DC7-467A722F3BCC}" srcOrd="0" destOrd="0" presId="urn:microsoft.com/office/officeart/2005/8/layout/vList2"/>
    <dgm:cxn modelId="{1DCE6727-5BF8-4698-A51E-6BC25463E632}" srcId="{C1CFD231-05B6-4E68-8EEC-EC03F91E868B}" destId="{3F1106B5-E9A6-4D22-A41D-20D842CFCA8F}" srcOrd="0" destOrd="0" parTransId="{3771CC76-6441-49A9-A48E-728E50D4E96A}" sibTransId="{0B64626C-D3F0-4C7B-8825-C3E2D9B662B8}"/>
    <dgm:cxn modelId="{36FF3BD8-5756-4E9C-86D7-12D151D27ACF}" srcId="{B42ED569-D640-4C22-949F-D89151EC2D7E}" destId="{6AF79438-A849-476A-A68D-AAA9754E5D61}" srcOrd="0" destOrd="0" parTransId="{98C2911E-CD1C-487F-9769-4160E54E70AF}" sibTransId="{48EE1910-44A1-4DC1-9B69-5F3C513DE3F4}"/>
    <dgm:cxn modelId="{0576251C-5C09-4EA4-ADAB-021CB41FC86D}" srcId="{EE527B78-2C22-4023-8ED3-4A1CA516167D}" destId="{51EE3270-3487-49BF-8545-1A9151ACED2B}" srcOrd="0" destOrd="0" parTransId="{19337F07-5C73-431E-A432-67AA39D87597}" sibTransId="{58E04B61-307D-4132-A04F-8DE97AC55A53}"/>
    <dgm:cxn modelId="{4B6A3E35-45A0-437C-9B48-66C1665503CF}" type="presParOf" srcId="{0D076CBD-4730-4DCD-B575-84499DF9C576}" destId="{63F19B1A-B78B-488C-A4F6-3F837002DDDF}" srcOrd="0" destOrd="0" presId="urn:microsoft.com/office/officeart/2005/8/layout/vList2"/>
    <dgm:cxn modelId="{2FBAA8EC-D43F-403D-AFA8-D7400CFEDF7B}" type="presParOf" srcId="{0D076CBD-4730-4DCD-B575-84499DF9C576}" destId="{14D61EA0-93E5-493B-A04F-FB23E4D989A3}" srcOrd="1" destOrd="0" presId="urn:microsoft.com/office/officeart/2005/8/layout/vList2"/>
    <dgm:cxn modelId="{4938B424-F9CB-4EA2-847C-4092CB0A8744}" type="presParOf" srcId="{0D076CBD-4730-4DCD-B575-84499DF9C576}" destId="{00471A6C-EB32-4D9E-B289-B0726D8A8B25}" srcOrd="2" destOrd="0" presId="urn:microsoft.com/office/officeart/2005/8/layout/vList2"/>
    <dgm:cxn modelId="{262CEB0F-6CA4-4082-AE79-FD6525B67D0B}" type="presParOf" srcId="{0D076CBD-4730-4DCD-B575-84499DF9C576}" destId="{54EB8F2E-68DB-4A60-B1DA-635D56A253E4}" srcOrd="3" destOrd="0" presId="urn:microsoft.com/office/officeart/2005/8/layout/vList2"/>
    <dgm:cxn modelId="{0304DB54-A23E-4C1D-A8C6-7100512D9155}" type="presParOf" srcId="{0D076CBD-4730-4DCD-B575-84499DF9C576}" destId="{F3009728-E05D-42AF-8FCE-C7772EA2ACF2}" srcOrd="4" destOrd="0" presId="urn:microsoft.com/office/officeart/2005/8/layout/vList2"/>
    <dgm:cxn modelId="{7DC921F1-8A92-4B50-9186-68F8DABF6358}" type="presParOf" srcId="{0D076CBD-4730-4DCD-B575-84499DF9C576}" destId="{EBB63C1E-5626-4D16-9975-4F8DD6B664BC}" srcOrd="5" destOrd="0" presId="urn:microsoft.com/office/officeart/2005/8/layout/vList2"/>
    <dgm:cxn modelId="{80338138-2117-4089-B2B5-AA38E6859A23}" type="presParOf" srcId="{0D076CBD-4730-4DCD-B575-84499DF9C576}" destId="{BB8D7DBA-9798-4DDF-8DC7-467A722F3BCC}" srcOrd="6" destOrd="0" presId="urn:microsoft.com/office/officeart/2005/8/layout/vList2"/>
    <dgm:cxn modelId="{C065DE7D-AB5A-47EB-A16B-96C5F48F7D68}" type="presParOf" srcId="{0D076CBD-4730-4DCD-B575-84499DF9C576}" destId="{18431F70-B17D-476E-A83B-54AB8CD494B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19B1A-B78B-488C-A4F6-3F837002DDDF}">
      <dsp:nvSpPr>
        <dsp:cNvPr id="0" name=""/>
        <dsp:cNvSpPr/>
      </dsp:nvSpPr>
      <dsp:spPr>
        <a:xfrm>
          <a:off x="0" y="4962"/>
          <a:ext cx="6391275" cy="91442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a:t>Habakkuk 2:2</a:t>
          </a:r>
          <a:endParaRPr lang="en-US" sz="2000" kern="1200"/>
        </a:p>
      </dsp:txBody>
      <dsp:txXfrm>
        <a:off x="44639" y="49601"/>
        <a:ext cx="6301997" cy="825150"/>
      </dsp:txXfrm>
    </dsp:sp>
    <dsp:sp modelId="{14D61EA0-93E5-493B-A04F-FB23E4D989A3}">
      <dsp:nvSpPr>
        <dsp:cNvPr id="0" name=""/>
        <dsp:cNvSpPr/>
      </dsp:nvSpPr>
      <dsp:spPr>
        <a:xfrm>
          <a:off x="0" y="919390"/>
          <a:ext cx="6391275"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i="0" kern="1200"/>
            <a:t>Then the Lord replied: Write down the revelation and make it plain on tablets so that herald may run with it.</a:t>
          </a:r>
          <a:endParaRPr lang="en-US" sz="1600" kern="1200"/>
        </a:p>
      </dsp:txBody>
      <dsp:txXfrm>
        <a:off x="0" y="919390"/>
        <a:ext cx="6391275" cy="507150"/>
      </dsp:txXfrm>
    </dsp:sp>
    <dsp:sp modelId="{00471A6C-EB32-4D9E-B289-B0726D8A8B25}">
      <dsp:nvSpPr>
        <dsp:cNvPr id="0" name=""/>
        <dsp:cNvSpPr/>
      </dsp:nvSpPr>
      <dsp:spPr>
        <a:xfrm>
          <a:off x="0" y="1426540"/>
          <a:ext cx="6391275" cy="914428"/>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a:t>Make a list through scripture</a:t>
          </a:r>
          <a:endParaRPr lang="en-US" sz="2000" kern="1200"/>
        </a:p>
      </dsp:txBody>
      <dsp:txXfrm>
        <a:off x="44639" y="1471179"/>
        <a:ext cx="6301997" cy="825150"/>
      </dsp:txXfrm>
    </dsp:sp>
    <dsp:sp modelId="{54EB8F2E-68DB-4A60-B1DA-635D56A253E4}">
      <dsp:nvSpPr>
        <dsp:cNvPr id="0" name=""/>
        <dsp:cNvSpPr/>
      </dsp:nvSpPr>
      <dsp:spPr>
        <a:xfrm>
          <a:off x="0" y="2340968"/>
          <a:ext cx="6391275"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i="0" kern="1200"/>
            <a:t>Ephesians 5:25, Ephesians 5:28, Genesis 2:24, 1 Peter 5:3, 1 Thessalonians 4:4</a:t>
          </a:r>
          <a:endParaRPr lang="en-US" sz="1600" kern="1200"/>
        </a:p>
      </dsp:txBody>
      <dsp:txXfrm>
        <a:off x="0" y="2340968"/>
        <a:ext cx="6391275" cy="507150"/>
      </dsp:txXfrm>
    </dsp:sp>
    <dsp:sp modelId="{F3009728-E05D-42AF-8FCE-C7772EA2ACF2}">
      <dsp:nvSpPr>
        <dsp:cNvPr id="0" name=""/>
        <dsp:cNvSpPr/>
      </dsp:nvSpPr>
      <dsp:spPr>
        <a:xfrm>
          <a:off x="0" y="2848118"/>
          <a:ext cx="6391275" cy="914428"/>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a:t>Make a list through prayer</a:t>
          </a:r>
          <a:endParaRPr lang="en-US" sz="2000" kern="1200"/>
        </a:p>
      </dsp:txBody>
      <dsp:txXfrm>
        <a:off x="44639" y="2892757"/>
        <a:ext cx="6301997" cy="825150"/>
      </dsp:txXfrm>
    </dsp:sp>
    <dsp:sp modelId="{BB8D7DBA-9798-4DDF-8DC7-467A722F3BCC}">
      <dsp:nvSpPr>
        <dsp:cNvPr id="0" name=""/>
        <dsp:cNvSpPr/>
      </dsp:nvSpPr>
      <dsp:spPr>
        <a:xfrm>
          <a:off x="0" y="3820146"/>
          <a:ext cx="6391275" cy="914428"/>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t>Make a list through spiritual gifts: </a:t>
          </a:r>
        </a:p>
        <a:p>
          <a:pPr lvl="0" algn="l" defTabSz="889000">
            <a:lnSpc>
              <a:spcPct val="90000"/>
            </a:lnSpc>
            <a:spcBef>
              <a:spcPct val="0"/>
            </a:spcBef>
            <a:spcAft>
              <a:spcPct val="35000"/>
            </a:spcAft>
          </a:pPr>
          <a:r>
            <a:rPr lang="en-US" sz="2000" b="0" i="0" kern="1200" dirty="0"/>
            <a:t>1 Corinthians 12:8-10</a:t>
          </a:r>
          <a:endParaRPr lang="en-US" sz="2000" kern="1200" dirty="0"/>
        </a:p>
      </dsp:txBody>
      <dsp:txXfrm>
        <a:off x="44639" y="3864785"/>
        <a:ext cx="6301997" cy="825150"/>
      </dsp:txXfrm>
    </dsp:sp>
    <dsp:sp modelId="{18431F70-B17D-476E-A83B-54AB8CD494B2}">
      <dsp:nvSpPr>
        <dsp:cNvPr id="0" name=""/>
        <dsp:cNvSpPr/>
      </dsp:nvSpPr>
      <dsp:spPr>
        <a:xfrm>
          <a:off x="0" y="4734574"/>
          <a:ext cx="6391275"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i="0" kern="1200"/>
            <a:t>Wisdom, knowledge, faith, healing, miracles, prophecy, discernment of spirits, tongues, interpretation of tongues</a:t>
          </a:r>
          <a:endParaRPr lang="en-US" sz="1600" kern="1200"/>
        </a:p>
      </dsp:txBody>
      <dsp:txXfrm>
        <a:off x="0" y="4734574"/>
        <a:ext cx="6391275" cy="507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8/9/2019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8/9/2019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8/9/2019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ingofgng.com/eng/2009/07/25/sir-arthurs-den-one-year-later/"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bytheirstrangefruit.blogspot.com/2012_07_01_archiv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mappingcompanysuccess.com/2008/12/a-culture-of-presenc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fibromodem.com/found-it-just-when-you-thought-one-was-enoug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ejournal4writing.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vaamenedo.es/blog/2015/05/09/que-ve-un-reclutador/"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stvrsnbrgr.com/2014/05/05/how-many-things-are-the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www.paralegalalliance.com/category/paralegal-quiz/"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No_sign_Right.sv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342F1E-718E-4CEC-A815-6ADEB9B8E3E7}"/>
              </a:ext>
            </a:extLst>
          </p:cNvPr>
          <p:cNvSpPr>
            <a:spLocks noGrp="1"/>
          </p:cNvSpPr>
          <p:nvPr>
            <p:ph type="ctrTitle"/>
          </p:nvPr>
        </p:nvSpPr>
        <p:spPr/>
        <p:txBody>
          <a:bodyPr/>
          <a:lstStyle/>
          <a:p>
            <a:r>
              <a:rPr lang="en-US" dirty="0"/>
              <a:t>The M.E.N.T.O.R Method: An Alternative to Dating </a:t>
            </a:r>
          </a:p>
        </p:txBody>
      </p:sp>
      <p:sp>
        <p:nvSpPr>
          <p:cNvPr id="3" name="Subtitle 2">
            <a:extLst>
              <a:ext uri="{FF2B5EF4-FFF2-40B4-BE49-F238E27FC236}">
                <a16:creationId xmlns:a16="http://schemas.microsoft.com/office/drawing/2014/main" xmlns="" id="{246EF676-73DF-472E-831F-70BC0B72203A}"/>
              </a:ext>
            </a:extLst>
          </p:cNvPr>
          <p:cNvSpPr>
            <a:spLocks noGrp="1"/>
          </p:cNvSpPr>
          <p:nvPr>
            <p:ph type="subTitle" idx="1"/>
          </p:nvPr>
        </p:nvSpPr>
        <p:spPr/>
        <p:txBody>
          <a:bodyPr/>
          <a:lstStyle/>
          <a:p>
            <a:r>
              <a:rPr lang="en-US" dirty="0"/>
              <a:t>Dr. Daintee </a:t>
            </a:r>
            <a:r>
              <a:rPr lang="en-US" dirty="0" err="1"/>
              <a:t>jones-Clark</a:t>
            </a:r>
            <a:endParaRPr lang="en-US" dirty="0"/>
          </a:p>
          <a:p>
            <a:r>
              <a:rPr lang="en-US" dirty="0"/>
              <a:t>Founder – the house that dignity built ministries</a:t>
            </a:r>
          </a:p>
        </p:txBody>
      </p:sp>
    </p:spTree>
    <p:extLst>
      <p:ext uri="{BB962C8B-B14F-4D97-AF65-F5344CB8AC3E}">
        <p14:creationId xmlns:p14="http://schemas.microsoft.com/office/powerpoint/2010/main" val="368534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43780CE-2BE5-46F6-97B2-60DF30217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Shape 12">
            <a:extLst>
              <a:ext uri="{FF2B5EF4-FFF2-40B4-BE49-F238E27FC236}">
                <a16:creationId xmlns:a16="http://schemas.microsoft.com/office/drawing/2014/main" xmlns="" id="{61A87A49-68E6-459E-A5A6-46229FF421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xmlns="" id="{F6ACD5FC-CAFE-48EB-B765-60EED2E0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84728696-4DBF-4AC3-A010-EC32F53BD0F3}"/>
              </a:ext>
            </a:extLst>
          </p:cNvPr>
          <p:cNvSpPr>
            <a:spLocks noGrp="1"/>
          </p:cNvSpPr>
          <p:nvPr>
            <p:ph type="title"/>
          </p:nvPr>
        </p:nvSpPr>
        <p:spPr>
          <a:xfrm>
            <a:off x="1154955" y="973668"/>
            <a:ext cx="2942210" cy="1020232"/>
          </a:xfrm>
        </p:spPr>
        <p:txBody>
          <a:bodyPr>
            <a:normAutofit/>
          </a:bodyPr>
          <a:lstStyle/>
          <a:p>
            <a:r>
              <a:rPr lang="en-US" dirty="0">
                <a:solidFill>
                  <a:srgbClr val="EBEBEB"/>
                </a:solidFill>
              </a:rPr>
              <a:t>T is for time</a:t>
            </a:r>
          </a:p>
        </p:txBody>
      </p:sp>
      <p:pic>
        <p:nvPicPr>
          <p:cNvPr id="5" name="Picture 4">
            <a:extLst>
              <a:ext uri="{FF2B5EF4-FFF2-40B4-BE49-F238E27FC236}">
                <a16:creationId xmlns:a16="http://schemas.microsoft.com/office/drawing/2014/main" xmlns="" id="{48658A11-A222-46C1-9066-1A5251EE742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194607" y="1032175"/>
            <a:ext cx="6391533" cy="4793649"/>
          </a:xfrm>
          <a:prstGeom prst="rect">
            <a:avLst/>
          </a:prstGeom>
        </p:spPr>
      </p:pic>
      <p:sp>
        <p:nvSpPr>
          <p:cNvPr id="17" name="Rectangle 16">
            <a:extLst>
              <a:ext uri="{FF2B5EF4-FFF2-40B4-BE49-F238E27FC236}">
                <a16:creationId xmlns:a16="http://schemas.microsoft.com/office/drawing/2014/main" xmlns="" id="{9F33B405-D785-4738-B1C0-6A0AA5E9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xmlns="" id="{4233DC0E-DE6C-4FB6-A529-51B162641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xmlns="" id="{3870477F-E451-4BC3-863F-0E2FC57288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EBFD42A7-4095-4598-9C5D-C4A1A8D88025}"/>
              </a:ext>
            </a:extLst>
          </p:cNvPr>
          <p:cNvSpPr>
            <a:spLocks noGrp="1"/>
          </p:cNvSpPr>
          <p:nvPr>
            <p:ph idx="1"/>
          </p:nvPr>
        </p:nvSpPr>
        <p:spPr>
          <a:xfrm>
            <a:off x="1154955" y="2120900"/>
            <a:ext cx="3133726" cy="3898900"/>
          </a:xfrm>
        </p:spPr>
        <p:txBody>
          <a:bodyPr>
            <a:normAutofit/>
          </a:bodyPr>
          <a:lstStyle/>
          <a:p>
            <a:r>
              <a:rPr lang="en-US">
                <a:solidFill>
                  <a:srgbClr val="FFFFFF"/>
                </a:solidFill>
              </a:rPr>
              <a:t>It’s precious; don’t waste it</a:t>
            </a:r>
          </a:p>
        </p:txBody>
      </p:sp>
      <p:sp>
        <p:nvSpPr>
          <p:cNvPr id="23" name="Freeform 5">
            <a:extLst>
              <a:ext uri="{FF2B5EF4-FFF2-40B4-BE49-F238E27FC236}">
                <a16:creationId xmlns:a16="http://schemas.microsoft.com/office/drawing/2014/main" xmlns="" id="{B4A81DE1-E2BC-4A31-99EE-71350421B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 name="TextBox 5">
            <a:extLst>
              <a:ext uri="{FF2B5EF4-FFF2-40B4-BE49-F238E27FC236}">
                <a16:creationId xmlns:a16="http://schemas.microsoft.com/office/drawing/2014/main" xmlns="" id="{29AD73A9-D666-4FB9-A2E9-4D7F0FC0704F}"/>
              </a:ext>
            </a:extLst>
          </p:cNvPr>
          <p:cNvSpPr txBox="1"/>
          <p:nvPr/>
        </p:nvSpPr>
        <p:spPr>
          <a:xfrm>
            <a:off x="8735681" y="5625769"/>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kingofgng.com/eng/2009/07/25/sir-arthurs-den-one-year-later/">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6476889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xmlns="" id="{11CAC6F2-0806-417B-BF5D-5AEF6195F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xmlns="" id="{D4723B02-0AAB-4F6E-BA41-8ED99D559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4BFEA68-64BE-4BEF-AF79-B4019C80E643}"/>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rgbClr val="EBEBEB"/>
                </a:solidFill>
                <a:latin typeface="+mj-lt"/>
                <a:ea typeface="+mj-ea"/>
                <a:cs typeface="+mj-cs"/>
              </a:rPr>
              <a:t>O is for </a:t>
            </a:r>
            <a:r>
              <a:rPr lang="en-US" sz="5400" dirty="0">
                <a:solidFill>
                  <a:srgbClr val="EBEBEB"/>
                </a:solidFill>
              </a:rPr>
              <a:t>o</a:t>
            </a:r>
            <a:r>
              <a:rPr lang="en-US" sz="5400" b="0" i="0" kern="1200" dirty="0">
                <a:solidFill>
                  <a:srgbClr val="EBEBEB"/>
                </a:solidFill>
                <a:latin typeface="+mj-lt"/>
                <a:ea typeface="+mj-ea"/>
                <a:cs typeface="+mj-cs"/>
              </a:rPr>
              <a:t>xytocin</a:t>
            </a:r>
          </a:p>
        </p:txBody>
      </p:sp>
      <p:sp>
        <p:nvSpPr>
          <p:cNvPr id="3" name="Content Placeholder 2">
            <a:extLst>
              <a:ext uri="{FF2B5EF4-FFF2-40B4-BE49-F238E27FC236}">
                <a16:creationId xmlns:a16="http://schemas.microsoft.com/office/drawing/2014/main" xmlns="" id="{21F68599-6BD8-4E0E-84C0-C8AD5359CA9A}"/>
              </a:ext>
            </a:extLst>
          </p:cNvPr>
          <p:cNvSpPr>
            <a:spLocks noGrp="1"/>
          </p:cNvSpPr>
          <p:nvPr>
            <p:ph idx="1"/>
          </p:nvPr>
        </p:nvSpPr>
        <p:spPr>
          <a:xfrm>
            <a:off x="8160773" y="4591665"/>
            <a:ext cx="3382298" cy="1150156"/>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The bonding hormone</a:t>
            </a:r>
          </a:p>
        </p:txBody>
      </p:sp>
      <p:pic>
        <p:nvPicPr>
          <p:cNvPr id="5" name="Picture 4">
            <a:extLst>
              <a:ext uri="{FF2B5EF4-FFF2-40B4-BE49-F238E27FC236}">
                <a16:creationId xmlns:a16="http://schemas.microsoft.com/office/drawing/2014/main" xmlns="" id="{81C9A291-E541-4CB1-9F79-5F6722CD53C2}"/>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109763" y="1777361"/>
            <a:ext cx="6470907" cy="3300162"/>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xmlns="" id="{B66C727F-CBAF-4A54-A362-2328FDE5735F}"/>
              </a:ext>
            </a:extLst>
          </p:cNvPr>
          <p:cNvSpPr txBox="1"/>
          <p:nvPr/>
        </p:nvSpPr>
        <p:spPr>
          <a:xfrm>
            <a:off x="4707769" y="4877468"/>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bytheirstrangefruit.blogspot.com/2012_07_01_archive.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6719069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xmlns="" id="{11CAC6F2-0806-417B-BF5D-5AEF6195F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xmlns="" id="{D4723B02-0AAB-4F6E-BA41-8ED99D559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4354D2DF-DAED-4AF7-BBDC-F2D67F5D26DE}"/>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rgbClr val="EBEBEB"/>
                </a:solidFill>
                <a:latin typeface="+mj-lt"/>
                <a:ea typeface="+mj-ea"/>
                <a:cs typeface="+mj-cs"/>
              </a:rPr>
              <a:t>R is for </a:t>
            </a:r>
            <a:r>
              <a:rPr lang="en-US" sz="5400" dirty="0">
                <a:solidFill>
                  <a:srgbClr val="EBEBEB"/>
                </a:solidFill>
              </a:rPr>
              <a:t>r</a:t>
            </a:r>
            <a:r>
              <a:rPr lang="en-US" sz="5400" b="0" i="0" kern="1200" dirty="0">
                <a:solidFill>
                  <a:srgbClr val="EBEBEB"/>
                </a:solidFill>
                <a:latin typeface="+mj-lt"/>
                <a:ea typeface="+mj-ea"/>
                <a:cs typeface="+mj-cs"/>
              </a:rPr>
              <a:t>espect</a:t>
            </a:r>
          </a:p>
        </p:txBody>
      </p:sp>
      <p:sp>
        <p:nvSpPr>
          <p:cNvPr id="3" name="Content Placeholder 2">
            <a:extLst>
              <a:ext uri="{FF2B5EF4-FFF2-40B4-BE49-F238E27FC236}">
                <a16:creationId xmlns:a16="http://schemas.microsoft.com/office/drawing/2014/main" xmlns="" id="{0A98963D-3071-4103-908D-5896A54CF230}"/>
              </a:ext>
            </a:extLst>
          </p:cNvPr>
          <p:cNvSpPr>
            <a:spLocks noGrp="1"/>
          </p:cNvSpPr>
          <p:nvPr>
            <p:ph idx="1"/>
          </p:nvPr>
        </p:nvSpPr>
        <p:spPr>
          <a:xfrm>
            <a:off x="8160773" y="4591665"/>
            <a:ext cx="3382298" cy="1150156"/>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#LoveYouSomeYou!</a:t>
            </a:r>
          </a:p>
        </p:txBody>
      </p:sp>
      <p:pic>
        <p:nvPicPr>
          <p:cNvPr id="5" name="Picture 4">
            <a:extLst>
              <a:ext uri="{FF2B5EF4-FFF2-40B4-BE49-F238E27FC236}">
                <a16:creationId xmlns:a16="http://schemas.microsoft.com/office/drawing/2014/main" xmlns="" id="{6A4BDFA2-23F1-4968-8F42-9836E614B48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109763" y="1270473"/>
            <a:ext cx="6470907" cy="4313938"/>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xmlns="" id="{44B3EC93-FE24-4753-99A3-E91E2ED5950D}"/>
              </a:ext>
            </a:extLst>
          </p:cNvPr>
          <p:cNvSpPr txBox="1"/>
          <p:nvPr/>
        </p:nvSpPr>
        <p:spPr>
          <a:xfrm>
            <a:off x="4877687" y="5384356"/>
            <a:ext cx="270298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mappingcompanysuccess.com/2008/12/a-culture-of-presence/">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xmlns="" val="tx"/>
                    </a:ext>
                  </a:extLst>
                </a:hlinkClick>
              </a:rPr>
              <a:t>CC BY-ND</a:t>
            </a:r>
            <a:endParaRPr lang="en-US" sz="700">
              <a:solidFill>
                <a:srgbClr val="FFFFFF"/>
              </a:solidFill>
            </a:endParaRPr>
          </a:p>
        </p:txBody>
      </p:sp>
    </p:spTree>
    <p:extLst>
      <p:ext uri="{BB962C8B-B14F-4D97-AF65-F5344CB8AC3E}">
        <p14:creationId xmlns:p14="http://schemas.microsoft.com/office/powerpoint/2010/main" val="170671624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2BCFC-E92E-45DC-8A30-C30461DC2A82}"/>
              </a:ext>
            </a:extLst>
          </p:cNvPr>
          <p:cNvSpPr>
            <a:spLocks noGrp="1"/>
          </p:cNvSpPr>
          <p:nvPr>
            <p:ph type="title"/>
          </p:nvPr>
        </p:nvSpPr>
        <p:spPr/>
        <p:txBody>
          <a:bodyPr/>
          <a:lstStyle/>
          <a:p>
            <a:r>
              <a:rPr lang="en-US" dirty="0"/>
              <a:t>Types of mentors</a:t>
            </a:r>
          </a:p>
        </p:txBody>
      </p:sp>
      <p:sp>
        <p:nvSpPr>
          <p:cNvPr id="3" name="Content Placeholder 2">
            <a:extLst>
              <a:ext uri="{FF2B5EF4-FFF2-40B4-BE49-F238E27FC236}">
                <a16:creationId xmlns:a16="http://schemas.microsoft.com/office/drawing/2014/main" xmlns="" id="{420A90D2-9450-4D6A-B936-3F47512C998E}"/>
              </a:ext>
            </a:extLst>
          </p:cNvPr>
          <p:cNvSpPr>
            <a:spLocks noGrp="1"/>
          </p:cNvSpPr>
          <p:nvPr>
            <p:ph idx="1"/>
          </p:nvPr>
        </p:nvSpPr>
        <p:spPr/>
        <p:txBody>
          <a:bodyPr/>
          <a:lstStyle/>
          <a:p>
            <a:r>
              <a:rPr lang="en-US" dirty="0"/>
              <a:t>Master of craft – tell you what to do in your </a:t>
            </a:r>
            <a:r>
              <a:rPr lang="en-US" dirty="0" smtClean="0"/>
              <a:t>calling</a:t>
            </a:r>
            <a:endParaRPr lang="en-US" dirty="0"/>
          </a:p>
          <a:p>
            <a:r>
              <a:rPr lang="en-US" dirty="0"/>
              <a:t>The champion of your cause – talk about you to others</a:t>
            </a:r>
          </a:p>
          <a:p>
            <a:r>
              <a:rPr lang="en-US" dirty="0"/>
              <a:t>The copilot – a best work buddy</a:t>
            </a:r>
          </a:p>
          <a:p>
            <a:r>
              <a:rPr lang="en-US" dirty="0"/>
              <a:t>The anchor – confidante/sounding board/outside of work</a:t>
            </a:r>
          </a:p>
          <a:p>
            <a:r>
              <a:rPr lang="en-US" dirty="0"/>
              <a:t>The reverse mentor – your mentee (source: Anthony </a:t>
            </a:r>
            <a:r>
              <a:rPr lang="en-US" dirty="0" err="1"/>
              <a:t>Tjan</a:t>
            </a:r>
            <a:r>
              <a:rPr lang="en-US" dirty="0"/>
              <a:t>)</a:t>
            </a:r>
          </a:p>
          <a:p>
            <a:r>
              <a:rPr lang="en-US" dirty="0"/>
              <a:t>Success magnet – all around successful (source: Scott </a:t>
            </a:r>
            <a:r>
              <a:rPr lang="en-US" dirty="0" err="1"/>
              <a:t>Mautz</a:t>
            </a:r>
            <a:r>
              <a:rPr lang="en-US" dirty="0"/>
              <a:t> – Inc.com)</a:t>
            </a:r>
          </a:p>
          <a:p>
            <a:endParaRPr lang="en-US" dirty="0"/>
          </a:p>
          <a:p>
            <a:endParaRPr lang="en-US" dirty="0"/>
          </a:p>
          <a:p>
            <a:endParaRPr lang="en-US" dirty="0"/>
          </a:p>
        </p:txBody>
      </p:sp>
    </p:spTree>
    <p:extLst>
      <p:ext uri="{BB962C8B-B14F-4D97-AF65-F5344CB8AC3E}">
        <p14:creationId xmlns:p14="http://schemas.microsoft.com/office/powerpoint/2010/main" val="136947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C640D-440E-4E81-9357-D55894BF8394}"/>
              </a:ext>
            </a:extLst>
          </p:cNvPr>
          <p:cNvSpPr>
            <a:spLocks noGrp="1"/>
          </p:cNvSpPr>
          <p:nvPr>
            <p:ph type="title"/>
          </p:nvPr>
        </p:nvSpPr>
        <p:spPr/>
        <p:txBody>
          <a:bodyPr/>
          <a:lstStyle/>
          <a:p>
            <a:r>
              <a:rPr lang="en-US" dirty="0"/>
              <a:t>Biblical Master of Craft Mentorships</a:t>
            </a:r>
          </a:p>
        </p:txBody>
      </p:sp>
      <p:sp>
        <p:nvSpPr>
          <p:cNvPr id="3" name="Content Placeholder 2">
            <a:extLst>
              <a:ext uri="{FF2B5EF4-FFF2-40B4-BE49-F238E27FC236}">
                <a16:creationId xmlns:a16="http://schemas.microsoft.com/office/drawing/2014/main" xmlns="" id="{25755C2E-04D0-460D-91D9-348C3A8CDCF5}"/>
              </a:ext>
            </a:extLst>
          </p:cNvPr>
          <p:cNvSpPr>
            <a:spLocks noGrp="1"/>
          </p:cNvSpPr>
          <p:nvPr>
            <p:ph idx="1"/>
          </p:nvPr>
        </p:nvSpPr>
        <p:spPr/>
        <p:txBody>
          <a:bodyPr>
            <a:normAutofit lnSpcReduction="10000"/>
          </a:bodyPr>
          <a:lstStyle/>
          <a:p>
            <a:r>
              <a:rPr lang="en-US" dirty="0"/>
              <a:t>Ruth and Naomi </a:t>
            </a:r>
          </a:p>
          <a:p>
            <a:pPr lvl="1"/>
            <a:r>
              <a:rPr lang="en-US" dirty="0"/>
              <a:t>Ruth said, “Where you go I will go, and where you stay I will stay..” (1:16)</a:t>
            </a:r>
          </a:p>
          <a:p>
            <a:pPr lvl="1"/>
            <a:r>
              <a:rPr lang="en-US" dirty="0"/>
              <a:t>Naomi told her the rules and a strategy</a:t>
            </a:r>
          </a:p>
          <a:p>
            <a:r>
              <a:rPr lang="en-US" dirty="0"/>
              <a:t>Esther, </a:t>
            </a:r>
            <a:r>
              <a:rPr lang="en-US" dirty="0" err="1"/>
              <a:t>Hegai</a:t>
            </a:r>
            <a:r>
              <a:rPr lang="en-US" dirty="0"/>
              <a:t>, Mordecai</a:t>
            </a:r>
          </a:p>
          <a:p>
            <a:pPr lvl="1"/>
            <a:r>
              <a:rPr lang="en-US" dirty="0" err="1"/>
              <a:t>Hegai</a:t>
            </a:r>
            <a:r>
              <a:rPr lang="en-US" dirty="0"/>
              <a:t> told her what to take for her visit with Xerxes</a:t>
            </a:r>
          </a:p>
          <a:p>
            <a:pPr lvl="1"/>
            <a:r>
              <a:rPr lang="en-US" dirty="0"/>
              <a:t>Mordecai modeled prayer and strategy</a:t>
            </a:r>
          </a:p>
          <a:p>
            <a:r>
              <a:rPr lang="en-US" dirty="0"/>
              <a:t>Deborah and Barak</a:t>
            </a:r>
          </a:p>
          <a:p>
            <a:pPr lvl="1"/>
            <a:r>
              <a:rPr lang="en-US" dirty="0"/>
              <a:t>Deborah told him war strategy</a:t>
            </a:r>
          </a:p>
          <a:p>
            <a:pPr lvl="1"/>
            <a:r>
              <a:rPr lang="en-US" dirty="0"/>
              <a:t>Barak said, “If you go with me, I will go; but if you don’t go with me, I won’t go” (4:8)</a:t>
            </a:r>
          </a:p>
          <a:p>
            <a:endParaRPr lang="en-US" dirty="0"/>
          </a:p>
          <a:p>
            <a:pPr marL="0" indent="0">
              <a:buNone/>
            </a:pPr>
            <a:endParaRPr lang="en-US" dirty="0"/>
          </a:p>
        </p:txBody>
      </p:sp>
    </p:spTree>
    <p:extLst>
      <p:ext uri="{BB962C8B-B14F-4D97-AF65-F5344CB8AC3E}">
        <p14:creationId xmlns:p14="http://schemas.microsoft.com/office/powerpoint/2010/main" val="157095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DFBE54E-A701-4039-AC57-CF06B37CC6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xmlns="" id="{D33A9890-FE1F-4F08-8EF4-FD2B439546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5" name="Picture 4">
            <a:extLst>
              <a:ext uri="{FF2B5EF4-FFF2-40B4-BE49-F238E27FC236}">
                <a16:creationId xmlns:a16="http://schemas.microsoft.com/office/drawing/2014/main" xmlns="" id="{B6FDC914-6636-46FF-A6E3-43960DAC97B5}"/>
              </a:ext>
            </a:extLst>
          </p:cNvPr>
          <p:cNvPicPr>
            <a:picLocks noChangeAspect="1"/>
          </p:cNvPicPr>
          <p:nvPr/>
        </p:nvPicPr>
        <p:blipFill rotWithShape="1">
          <a:blip r:embed="rId3">
            <a:duotone>
              <a:prstClr val="black"/>
              <a:schemeClr val="accent5">
                <a:tint val="45000"/>
                <a:satMod val="400000"/>
              </a:schemeClr>
            </a:duotone>
            <a:alphaModFix amt="25000"/>
            <a:extLst>
              <a:ext uri="{837473B0-CC2E-450A-ABE3-18F120FF3D39}">
                <a1611:picAttrSrcUrl xmlns:a1611="http://schemas.microsoft.com/office/drawing/2016/11/main" xmlns="" r:id="rId4"/>
              </a:ext>
            </a:extLst>
          </a:blip>
          <a:srcRect t="7978" r="-1" b="12685"/>
          <a:stretch/>
        </p:blipFill>
        <p:spPr>
          <a:xfrm>
            <a:off x="474133" y="474134"/>
            <a:ext cx="11243734" cy="5909733"/>
          </a:xfrm>
          <a:prstGeom prst="rect">
            <a:avLst/>
          </a:prstGeom>
        </p:spPr>
      </p:pic>
      <p:sp>
        <p:nvSpPr>
          <p:cNvPr id="2" name="Title 1">
            <a:extLst>
              <a:ext uri="{FF2B5EF4-FFF2-40B4-BE49-F238E27FC236}">
                <a16:creationId xmlns:a16="http://schemas.microsoft.com/office/drawing/2014/main" xmlns="" id="{59FB7C7F-CCF8-47DA-8544-329EAFAD3E97}"/>
              </a:ext>
            </a:extLst>
          </p:cNvPr>
          <p:cNvSpPr>
            <a:spLocks noGrp="1"/>
          </p:cNvSpPr>
          <p:nvPr>
            <p:ph type="title"/>
          </p:nvPr>
        </p:nvSpPr>
        <p:spPr>
          <a:xfrm>
            <a:off x="1154954" y="973668"/>
            <a:ext cx="8761413" cy="706964"/>
          </a:xfrm>
        </p:spPr>
        <p:txBody>
          <a:bodyPr>
            <a:normAutofit/>
          </a:bodyPr>
          <a:lstStyle/>
          <a:p>
            <a:r>
              <a:rPr lang="en-US">
                <a:solidFill>
                  <a:srgbClr val="FFFFFF"/>
                </a:solidFill>
              </a:rPr>
              <a:t>#WhereDeyAt</a:t>
            </a:r>
          </a:p>
        </p:txBody>
      </p:sp>
      <p:sp>
        <p:nvSpPr>
          <p:cNvPr id="15" name="Rectangle 14">
            <a:extLst>
              <a:ext uri="{FF2B5EF4-FFF2-40B4-BE49-F238E27FC236}">
                <a16:creationId xmlns:a16="http://schemas.microsoft.com/office/drawing/2014/main" xmlns="" id="{92515798-C8A3-40E7-A830-82681C81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D7D071D4-D28E-4030-9022-CCE86BB12EFF}"/>
              </a:ext>
            </a:extLst>
          </p:cNvPr>
          <p:cNvSpPr>
            <a:spLocks noGrp="1"/>
          </p:cNvSpPr>
          <p:nvPr>
            <p:ph idx="1"/>
          </p:nvPr>
        </p:nvSpPr>
        <p:spPr>
          <a:xfrm>
            <a:off x="1154954" y="1820333"/>
            <a:ext cx="8825659" cy="4199467"/>
          </a:xfrm>
        </p:spPr>
        <p:txBody>
          <a:bodyPr anchor="ctr">
            <a:normAutofit/>
          </a:bodyPr>
          <a:lstStyle/>
          <a:p>
            <a:r>
              <a:rPr lang="en-US">
                <a:solidFill>
                  <a:srgbClr val="FFFFFF"/>
                </a:solidFill>
              </a:rPr>
              <a:t>Attracting mentors</a:t>
            </a:r>
          </a:p>
          <a:p>
            <a:pPr lvl="1"/>
            <a:r>
              <a:rPr lang="en-US">
                <a:solidFill>
                  <a:srgbClr val="FFFFFF"/>
                </a:solidFill>
              </a:rPr>
              <a:t>Professional organizations</a:t>
            </a:r>
          </a:p>
          <a:p>
            <a:pPr lvl="1"/>
            <a:r>
              <a:rPr lang="en-US">
                <a:solidFill>
                  <a:srgbClr val="FFFFFF"/>
                </a:solidFill>
              </a:rPr>
              <a:t>Charitable organizations</a:t>
            </a:r>
          </a:p>
          <a:p>
            <a:pPr lvl="1"/>
            <a:r>
              <a:rPr lang="en-US">
                <a:solidFill>
                  <a:srgbClr val="FFFFFF"/>
                </a:solidFill>
              </a:rPr>
              <a:t>Podcasts/Blogs</a:t>
            </a:r>
          </a:p>
          <a:p>
            <a:pPr lvl="1"/>
            <a:r>
              <a:rPr lang="en-US">
                <a:solidFill>
                  <a:srgbClr val="FFFFFF"/>
                </a:solidFill>
              </a:rPr>
              <a:t>By referral</a:t>
            </a:r>
          </a:p>
        </p:txBody>
      </p:sp>
      <p:sp>
        <p:nvSpPr>
          <p:cNvPr id="6" name="TextBox 5">
            <a:extLst>
              <a:ext uri="{FF2B5EF4-FFF2-40B4-BE49-F238E27FC236}">
                <a16:creationId xmlns:a16="http://schemas.microsoft.com/office/drawing/2014/main" xmlns="" id="{E9ED2AF4-DAD1-43F3-AD25-115A275807D5}"/>
              </a:ext>
            </a:extLst>
          </p:cNvPr>
          <p:cNvSpPr txBox="1"/>
          <p:nvPr/>
        </p:nvSpPr>
        <p:spPr>
          <a:xfrm>
            <a:off x="9037326" y="6183812"/>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fibromodem.com/found-it-just-when-you-thought-one-was-enough/">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252847394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6503EB0F-2257-4A3E-A73B-E1DE769B45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31" name="Rectangle 30">
              <a:extLst>
                <a:ext uri="{FF2B5EF4-FFF2-40B4-BE49-F238E27FC236}">
                  <a16:creationId xmlns:a16="http://schemas.microsoft.com/office/drawing/2014/main" xmlns="" id="{77012B2A-0D78-433A-8C68-8889D3DCDD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5">
              <a:extLst>
                <a:ext uri="{FF2B5EF4-FFF2-40B4-BE49-F238E27FC236}">
                  <a16:creationId xmlns:a16="http://schemas.microsoft.com/office/drawing/2014/main" xmlns="" id="{119D0202-ED3F-47CC-90E9-4E963BCDAB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33">
            <a:extLst>
              <a:ext uri="{FF2B5EF4-FFF2-40B4-BE49-F238E27FC236}">
                <a16:creationId xmlns:a16="http://schemas.microsoft.com/office/drawing/2014/main" xmlns="" id="{670D6F2B-93AF-47D6-9378-5E54BE0AC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0E3BF77B-5EB1-425C-A335-C7BD66C20BCF}"/>
              </a:ext>
            </a:extLst>
          </p:cNvPr>
          <p:cNvSpPr>
            <a:spLocks noGrp="1"/>
          </p:cNvSpPr>
          <p:nvPr>
            <p:ph type="title"/>
          </p:nvPr>
        </p:nvSpPr>
        <p:spPr>
          <a:xfrm>
            <a:off x="5274825" y="1143000"/>
            <a:ext cx="6268246" cy="3134032"/>
          </a:xfrm>
        </p:spPr>
        <p:txBody>
          <a:bodyPr vert="horz" lIns="91440" tIns="45720" rIns="91440" bIns="45720" rtlCol="0" anchor="b">
            <a:normAutofit/>
          </a:bodyPr>
          <a:lstStyle/>
          <a:p>
            <a:r>
              <a:rPr lang="en-US" sz="6600"/>
              <a:t>#Qualified</a:t>
            </a:r>
          </a:p>
        </p:txBody>
      </p:sp>
      <p:pic>
        <p:nvPicPr>
          <p:cNvPr id="27" name="Content Placeholder 3">
            <a:extLst>
              <a:ext uri="{FF2B5EF4-FFF2-40B4-BE49-F238E27FC236}">
                <a16:creationId xmlns:a16="http://schemas.microsoft.com/office/drawing/2014/main" xmlns="" id="{D3F8ED1E-4554-4612-944A-CEDDEB6A675B}"/>
              </a:ext>
            </a:extLst>
          </p:cNvPr>
          <p:cNvPicPr>
            <a:picLocks noGrp="1" noChangeAspect="1"/>
          </p:cNvPicPr>
          <p:nvPr>
            <p:ph idx="1"/>
          </p:nvPr>
        </p:nvPicPr>
        <p:blipFill rotWithShape="1">
          <a:blip r:embed="rId3"/>
          <a:srcRect b="7911"/>
          <a:stretch/>
        </p:blipFill>
        <p:spPr>
          <a:xfrm>
            <a:off x="1109764" y="1113063"/>
            <a:ext cx="3531062"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2802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xmlns=""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xmlns=""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xmlns=""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xmlns=""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xmlns=""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xmlns="" id="{70C3A07A-E5CA-4D06-9948-752408B5F36A}"/>
              </a:ext>
            </a:extLst>
          </p:cNvPr>
          <p:cNvSpPr>
            <a:spLocks noGrp="1"/>
          </p:cNvSpPr>
          <p:nvPr>
            <p:ph type="title"/>
          </p:nvPr>
        </p:nvSpPr>
        <p:spPr>
          <a:xfrm>
            <a:off x="1154955" y="973667"/>
            <a:ext cx="2942210" cy="4833745"/>
          </a:xfrm>
        </p:spPr>
        <p:txBody>
          <a:bodyPr>
            <a:normAutofit/>
          </a:bodyPr>
          <a:lstStyle/>
          <a:p>
            <a:r>
              <a:rPr lang="en-US">
                <a:solidFill>
                  <a:srgbClr val="EBEBEB"/>
                </a:solidFill>
              </a:rPr>
              <a:t>#Who will he be? – Use Habakkuk 2:2</a:t>
            </a:r>
          </a:p>
        </p:txBody>
      </p:sp>
      <p:sp>
        <p:nvSpPr>
          <p:cNvPr id="19" name="Rectangle 18">
            <a:extLst>
              <a:ext uri="{FF2B5EF4-FFF2-40B4-BE49-F238E27FC236}">
                <a16:creationId xmlns:a16="http://schemas.microsoft.com/office/drawing/2014/main" xmlns=""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0DDC5EDB-8CE9-42C9-B56A-79DDED1D6EC3}"/>
              </a:ext>
            </a:extLst>
          </p:cNvPr>
          <p:cNvGraphicFramePr>
            <a:graphicFrameLocks noGrp="1"/>
          </p:cNvGraphicFramePr>
          <p:nvPr>
            <p:ph idx="1"/>
            <p:extLst>
              <p:ext uri="{D42A27DB-BD31-4B8C-83A1-F6EECF244321}">
                <p14:modId xmlns:p14="http://schemas.microsoft.com/office/powerpoint/2010/main" val="241937583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76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A48D4-B7A1-43A6-813D-70E7D5D91FD6}"/>
              </a:ext>
            </a:extLst>
          </p:cNvPr>
          <p:cNvSpPr>
            <a:spLocks noGrp="1"/>
          </p:cNvSpPr>
          <p:nvPr>
            <p:ph type="title"/>
          </p:nvPr>
        </p:nvSpPr>
        <p:spPr/>
        <p:txBody>
          <a:bodyPr/>
          <a:lstStyle/>
          <a:p>
            <a:r>
              <a:rPr lang="en-US" dirty="0"/>
              <a:t>Just follow the Shepherd</a:t>
            </a:r>
          </a:p>
        </p:txBody>
      </p:sp>
      <p:sp>
        <p:nvSpPr>
          <p:cNvPr id="3" name="Content Placeholder 2">
            <a:extLst>
              <a:ext uri="{FF2B5EF4-FFF2-40B4-BE49-F238E27FC236}">
                <a16:creationId xmlns:a16="http://schemas.microsoft.com/office/drawing/2014/main" xmlns="" id="{DF1F5DFB-6C7C-4944-9FCF-159E2A1B65FC}"/>
              </a:ext>
            </a:extLst>
          </p:cNvPr>
          <p:cNvSpPr>
            <a:spLocks noGrp="1"/>
          </p:cNvSpPr>
          <p:nvPr>
            <p:ph idx="1"/>
          </p:nvPr>
        </p:nvSpPr>
        <p:spPr/>
        <p:txBody>
          <a:bodyPr/>
          <a:lstStyle/>
          <a:p>
            <a:r>
              <a:rPr lang="en-US" dirty="0"/>
              <a:t>The Holy Spirit will tell you if one of your mentors will become your husband</a:t>
            </a:r>
          </a:p>
          <a:p>
            <a:r>
              <a:rPr lang="en-US" dirty="0"/>
              <a:t>Deuteronomy 28:1-2</a:t>
            </a:r>
          </a:p>
          <a:p>
            <a:r>
              <a:rPr lang="en-US" dirty="0"/>
              <a:t>If you fully obey the Lord your God and carefully follow all his commands I give you today, the Lord your God will set you high above all the nations on earth.  All these blessings will come on you and accompany you if you obey the Lord your God:</a:t>
            </a:r>
          </a:p>
          <a:p>
            <a:endParaRPr lang="en-US" dirty="0"/>
          </a:p>
        </p:txBody>
      </p:sp>
    </p:spTree>
    <p:extLst>
      <p:ext uri="{BB962C8B-B14F-4D97-AF65-F5344CB8AC3E}">
        <p14:creationId xmlns:p14="http://schemas.microsoft.com/office/powerpoint/2010/main" val="227104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FF70E-7357-43DB-8816-4FCE38FE0A58}"/>
              </a:ext>
            </a:extLst>
          </p:cNvPr>
          <p:cNvSpPr>
            <a:spLocks noGrp="1"/>
          </p:cNvSpPr>
          <p:nvPr>
            <p:ph type="title"/>
          </p:nvPr>
        </p:nvSpPr>
        <p:spPr/>
        <p:txBody>
          <a:bodyPr/>
          <a:lstStyle/>
          <a:p>
            <a:r>
              <a:rPr lang="en-US" dirty="0"/>
              <a:t>I am a mentee!</a:t>
            </a:r>
          </a:p>
        </p:txBody>
      </p:sp>
      <p:sp>
        <p:nvSpPr>
          <p:cNvPr id="3" name="Content Placeholder 2">
            <a:extLst>
              <a:ext uri="{FF2B5EF4-FFF2-40B4-BE49-F238E27FC236}">
                <a16:creationId xmlns:a16="http://schemas.microsoft.com/office/drawing/2014/main" xmlns="" id="{FC08AB5F-7B22-42F7-872C-F48F1DBAE91D}"/>
              </a:ext>
            </a:extLst>
          </p:cNvPr>
          <p:cNvSpPr>
            <a:spLocks noGrp="1"/>
          </p:cNvSpPr>
          <p:nvPr>
            <p:ph idx="1"/>
          </p:nvPr>
        </p:nvSpPr>
        <p:spPr/>
        <p:txBody>
          <a:bodyPr/>
          <a:lstStyle/>
          <a:p>
            <a:r>
              <a:rPr lang="en-US" dirty="0"/>
              <a:t>My education</a:t>
            </a:r>
          </a:p>
          <a:p>
            <a:r>
              <a:rPr lang="en-US" dirty="0"/>
              <a:t>My career</a:t>
            </a:r>
          </a:p>
          <a:p>
            <a:r>
              <a:rPr lang="en-US" dirty="0"/>
              <a:t>My businesses</a:t>
            </a:r>
          </a:p>
          <a:p>
            <a:pPr lvl="1"/>
            <a:r>
              <a:rPr lang="en-US" dirty="0"/>
              <a:t>The Dignity in Direction Group – </a:t>
            </a:r>
          </a:p>
          <a:p>
            <a:pPr lvl="2"/>
            <a:r>
              <a:rPr lang="en-US" dirty="0"/>
              <a:t>The House that Dignity Built Ministries, Dignity Players, Dignity College (upcoming)</a:t>
            </a:r>
          </a:p>
          <a:p>
            <a:pPr lvl="1"/>
            <a:r>
              <a:rPr lang="en-US" dirty="0"/>
              <a:t>First Lady Teas</a:t>
            </a:r>
          </a:p>
          <a:p>
            <a:r>
              <a:rPr lang="en-US" dirty="0"/>
              <a:t>My marriage</a:t>
            </a:r>
          </a:p>
        </p:txBody>
      </p:sp>
    </p:spTree>
    <p:extLst>
      <p:ext uri="{BB962C8B-B14F-4D97-AF65-F5344CB8AC3E}">
        <p14:creationId xmlns:p14="http://schemas.microsoft.com/office/powerpoint/2010/main" val="400064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8BF8B-149B-41B1-8F61-36AEA294DCB6}"/>
              </a:ext>
            </a:extLst>
          </p:cNvPr>
          <p:cNvSpPr>
            <a:spLocks noGrp="1"/>
          </p:cNvSpPr>
          <p:nvPr>
            <p:ph type="title"/>
          </p:nvPr>
        </p:nvSpPr>
        <p:spPr/>
        <p:txBody>
          <a:bodyPr/>
          <a:lstStyle/>
          <a:p>
            <a:r>
              <a:rPr lang="en-US" dirty="0"/>
              <a:t>Prayer &amp; Scripture</a:t>
            </a:r>
          </a:p>
        </p:txBody>
      </p:sp>
      <p:sp>
        <p:nvSpPr>
          <p:cNvPr id="3" name="Content Placeholder 2">
            <a:extLst>
              <a:ext uri="{FF2B5EF4-FFF2-40B4-BE49-F238E27FC236}">
                <a16:creationId xmlns:a16="http://schemas.microsoft.com/office/drawing/2014/main" xmlns="" id="{BEDDD3FA-3FBC-4C11-B052-92F24561568B}"/>
              </a:ext>
            </a:extLst>
          </p:cNvPr>
          <p:cNvSpPr>
            <a:spLocks noGrp="1"/>
          </p:cNvSpPr>
          <p:nvPr>
            <p:ph idx="1"/>
          </p:nvPr>
        </p:nvSpPr>
        <p:spPr/>
        <p:txBody>
          <a:bodyPr>
            <a:normAutofit lnSpcReduction="10000"/>
          </a:bodyPr>
          <a:lstStyle/>
          <a:p>
            <a:r>
              <a:rPr lang="en-US" dirty="0"/>
              <a:t>1 Corinthians 10:13</a:t>
            </a:r>
          </a:p>
          <a:p>
            <a:r>
              <a:rPr lang="en-US" dirty="0"/>
              <a:t>No temptation has overtaken you except what is common to mankind.  And God is faithful; he will not let you be tempted beyond what you can bear.  But when  you are tempted, he will also provide a way out so that you can endure it</a:t>
            </a:r>
          </a:p>
          <a:p>
            <a:r>
              <a:rPr lang="en-US" dirty="0"/>
              <a:t>Romans 12:1-2</a:t>
            </a:r>
          </a:p>
          <a:p>
            <a:r>
              <a:rPr lang="en-US" dirty="0"/>
              <a:t>Therefore, I urge you, brothers and sisters, in view of God’s mercy, to offer your bodies as a living sacrifice, holy and pleasing to God—this is your true and proper worship.  Do not conform to the pattern of this world, but be transformed by the renewing of your mind.  Then you will be able to test and approve what God’s will is—his good, pleasing and perfect will</a:t>
            </a:r>
          </a:p>
        </p:txBody>
      </p:sp>
    </p:spTree>
    <p:extLst>
      <p:ext uri="{BB962C8B-B14F-4D97-AF65-F5344CB8AC3E}">
        <p14:creationId xmlns:p14="http://schemas.microsoft.com/office/powerpoint/2010/main" val="93713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xmlns="" id="{11CAC6F2-0806-417B-BF5D-5AEF6195F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1" name="Rectangle 20">
            <a:extLst>
              <a:ext uri="{FF2B5EF4-FFF2-40B4-BE49-F238E27FC236}">
                <a16:creationId xmlns:a16="http://schemas.microsoft.com/office/drawing/2014/main" xmlns="" id="{D4723B02-0AAB-4F6E-BA41-8ED99D559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8DDC7F1-399B-47CE-8614-602E5135B241}"/>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rgbClr val="EBEBEB"/>
                </a:solidFill>
                <a:latin typeface="+mj-lt"/>
                <a:ea typeface="+mj-ea"/>
                <a:cs typeface="+mj-cs"/>
              </a:rPr>
              <a:t>Amen!</a:t>
            </a:r>
          </a:p>
        </p:txBody>
      </p:sp>
      <p:pic>
        <p:nvPicPr>
          <p:cNvPr id="7" name="Content Placeholder 6">
            <a:extLst>
              <a:ext uri="{FF2B5EF4-FFF2-40B4-BE49-F238E27FC236}">
                <a16:creationId xmlns:a16="http://schemas.microsoft.com/office/drawing/2014/main" xmlns="" id="{132F6E67-62D3-4F10-A3AB-975169B7074A}"/>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1109763" y="1348663"/>
            <a:ext cx="6470907" cy="4157557"/>
          </a:xfrm>
          <a:prstGeom prst="roundRect">
            <a:avLst>
              <a:gd name="adj" fmla="val 1858"/>
            </a:avLst>
          </a:prstGeom>
          <a:effectLst>
            <a:outerShdw blurRad="50800" dist="50800" dir="5400000" algn="tl" rotWithShape="0">
              <a:srgbClr val="000000">
                <a:alpha val="43000"/>
              </a:srgbClr>
            </a:outerShdw>
          </a:effectLst>
        </p:spPr>
      </p:pic>
      <p:sp>
        <p:nvSpPr>
          <p:cNvPr id="8" name="TextBox 7">
            <a:extLst>
              <a:ext uri="{FF2B5EF4-FFF2-40B4-BE49-F238E27FC236}">
                <a16:creationId xmlns:a16="http://schemas.microsoft.com/office/drawing/2014/main" xmlns="" id="{AB7D45A9-F610-432A-A84A-818342378F1A}"/>
              </a:ext>
            </a:extLst>
          </p:cNvPr>
          <p:cNvSpPr txBox="1"/>
          <p:nvPr/>
        </p:nvSpPr>
        <p:spPr>
          <a:xfrm>
            <a:off x="4730210" y="5306165"/>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ejournal4writing.wordpress.com/">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779481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FB8722-18F1-4818-84DB-BA31F7BA383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2378CE51-19D2-4AAE-A010-5CC6C2FFBD8C}"/>
              </a:ext>
            </a:extLst>
          </p:cNvPr>
          <p:cNvSpPr>
            <a:spLocks noGrp="1"/>
          </p:cNvSpPr>
          <p:nvPr>
            <p:ph idx="1"/>
          </p:nvPr>
        </p:nvSpPr>
        <p:spPr/>
        <p:txBody>
          <a:bodyPr/>
          <a:lstStyle/>
          <a:p>
            <a:r>
              <a:rPr lang="en-US" dirty="0"/>
              <a:t>Define the MENTOR Method</a:t>
            </a:r>
          </a:p>
          <a:p>
            <a:r>
              <a:rPr lang="en-US" dirty="0"/>
              <a:t>Identify purpose of having mentors</a:t>
            </a:r>
          </a:p>
          <a:p>
            <a:r>
              <a:rPr lang="en-US" dirty="0"/>
              <a:t>Identify possible mentors</a:t>
            </a:r>
          </a:p>
          <a:p>
            <a:r>
              <a:rPr lang="en-US" dirty="0"/>
              <a:t>Provide Biblical examples</a:t>
            </a:r>
          </a:p>
        </p:txBody>
      </p:sp>
    </p:spTree>
    <p:extLst>
      <p:ext uri="{BB962C8B-B14F-4D97-AF65-F5344CB8AC3E}">
        <p14:creationId xmlns:p14="http://schemas.microsoft.com/office/powerpoint/2010/main" val="27765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10C9632-BB6F-48EE-AB65-501878BA5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Shape 12">
            <a:extLst>
              <a:ext uri="{FF2B5EF4-FFF2-40B4-BE49-F238E27FC236}">
                <a16:creationId xmlns:a16="http://schemas.microsoft.com/office/drawing/2014/main" xmlns="" id="{4EC8AAB6-953B-4D29-9967-3C44D06BB4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xmlns="" id="{C89ED458-2326-40DC-9C7B-1A717B6551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75C3EF37-875D-4E9C-9E10-24344E024B2E}"/>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chemeClr val="tx1"/>
                </a:solidFill>
              </a:rPr>
              <a:t>Soft Interviewing</a:t>
            </a:r>
          </a:p>
        </p:txBody>
      </p:sp>
      <p:pic>
        <p:nvPicPr>
          <p:cNvPr id="5" name="Picture 4">
            <a:extLst>
              <a:ext uri="{FF2B5EF4-FFF2-40B4-BE49-F238E27FC236}">
                <a16:creationId xmlns:a16="http://schemas.microsoft.com/office/drawing/2014/main" xmlns="" id="{3A0B1D74-9911-4EF9-9543-2BD0F0AF8A4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6149" r="2901" b="1"/>
          <a:stretch/>
        </p:blipFill>
        <p:spPr>
          <a:xfrm>
            <a:off x="5194607" y="803751"/>
            <a:ext cx="6391533" cy="5250498"/>
          </a:xfrm>
          <a:prstGeom prst="rect">
            <a:avLst/>
          </a:prstGeom>
        </p:spPr>
      </p:pic>
      <p:sp>
        <p:nvSpPr>
          <p:cNvPr id="17" name="Rectangle 16">
            <a:extLst>
              <a:ext uri="{FF2B5EF4-FFF2-40B4-BE49-F238E27FC236}">
                <a16:creationId xmlns:a16="http://schemas.microsoft.com/office/drawing/2014/main" xmlns="" id="{6F9D1DE6-E368-4F07-85F9-D5B767477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xmlns="" id="{F63B1F66-4ACE-4A01-8ADF-F175A9C35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xmlns="" id="{CF8448ED-9332-4A9B-8CAB-B1985E596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41F65E2B-EF9D-4257-9AD9-7E6A9A0ED1F1}"/>
              </a:ext>
            </a:extLst>
          </p:cNvPr>
          <p:cNvSpPr>
            <a:spLocks noGrp="1"/>
          </p:cNvSpPr>
          <p:nvPr>
            <p:ph idx="1"/>
          </p:nvPr>
        </p:nvSpPr>
        <p:spPr>
          <a:xfrm>
            <a:off x="1154955" y="2120900"/>
            <a:ext cx="3133726" cy="3898900"/>
          </a:xfrm>
        </p:spPr>
        <p:txBody>
          <a:bodyPr>
            <a:normAutofit/>
          </a:bodyPr>
          <a:lstStyle/>
          <a:p>
            <a:r>
              <a:rPr lang="en-US" dirty="0">
                <a:solidFill>
                  <a:schemeClr val="tx1"/>
                </a:solidFill>
              </a:rPr>
              <a:t>Are you familiar with this phrase?</a:t>
            </a:r>
          </a:p>
        </p:txBody>
      </p:sp>
      <p:sp>
        <p:nvSpPr>
          <p:cNvPr id="23" name="Freeform 5">
            <a:extLst>
              <a:ext uri="{FF2B5EF4-FFF2-40B4-BE49-F238E27FC236}">
                <a16:creationId xmlns:a16="http://schemas.microsoft.com/office/drawing/2014/main" xmlns="" id="{ED3A2261-1C75-40FF-8CD6-18C5900C1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 name="TextBox 5">
            <a:extLst>
              <a:ext uri="{FF2B5EF4-FFF2-40B4-BE49-F238E27FC236}">
                <a16:creationId xmlns:a16="http://schemas.microsoft.com/office/drawing/2014/main" xmlns="" id="{D2538ED5-E9EC-4DC2-8CE2-1099E7164AB0}"/>
              </a:ext>
            </a:extLst>
          </p:cNvPr>
          <p:cNvSpPr txBox="1"/>
          <p:nvPr/>
        </p:nvSpPr>
        <p:spPr>
          <a:xfrm>
            <a:off x="8713239" y="5854194"/>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vaamenedo.es/blog/2015/05/09/que-ve-un-reclutador/">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0090467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E3690-F1B6-4E20-871B-CB796A1C34C0}"/>
              </a:ext>
            </a:extLst>
          </p:cNvPr>
          <p:cNvSpPr>
            <a:spLocks noGrp="1"/>
          </p:cNvSpPr>
          <p:nvPr>
            <p:ph type="title"/>
          </p:nvPr>
        </p:nvSpPr>
        <p:spPr/>
        <p:txBody>
          <a:bodyPr/>
          <a:lstStyle/>
          <a:p>
            <a:r>
              <a:rPr lang="en-US" dirty="0"/>
              <a:t>#</a:t>
            </a:r>
            <a:r>
              <a:rPr lang="en-US" dirty="0" err="1"/>
              <a:t>ItIsNot</a:t>
            </a:r>
            <a:r>
              <a:rPr lang="en-US" dirty="0"/>
              <a:t>!</a:t>
            </a:r>
          </a:p>
        </p:txBody>
      </p:sp>
      <p:sp>
        <p:nvSpPr>
          <p:cNvPr id="3" name="Content Placeholder 2">
            <a:extLst>
              <a:ext uri="{FF2B5EF4-FFF2-40B4-BE49-F238E27FC236}">
                <a16:creationId xmlns:a16="http://schemas.microsoft.com/office/drawing/2014/main" xmlns="" id="{47ABB123-7B5B-4211-8764-63A6ABD454EB}"/>
              </a:ext>
            </a:extLst>
          </p:cNvPr>
          <p:cNvSpPr>
            <a:spLocks noGrp="1"/>
          </p:cNvSpPr>
          <p:nvPr>
            <p:ph idx="1"/>
          </p:nvPr>
        </p:nvSpPr>
        <p:spPr/>
        <p:txBody>
          <a:bodyPr/>
          <a:lstStyle/>
          <a:p>
            <a:r>
              <a:rPr lang="en-US" dirty="0"/>
              <a:t>MENTOR Method – </a:t>
            </a:r>
          </a:p>
          <a:p>
            <a:r>
              <a:rPr lang="en-US" dirty="0"/>
              <a:t>A means of having access to men to pay your bills</a:t>
            </a:r>
          </a:p>
          <a:p>
            <a:r>
              <a:rPr lang="en-US" dirty="0"/>
              <a:t>The Bachelorette Show – “Clink!  Clink!”</a:t>
            </a:r>
          </a:p>
        </p:txBody>
      </p:sp>
    </p:spTree>
    <p:extLst>
      <p:ext uri="{BB962C8B-B14F-4D97-AF65-F5344CB8AC3E}">
        <p14:creationId xmlns:p14="http://schemas.microsoft.com/office/powerpoint/2010/main" val="20392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CA082E-0BFC-4B18-BB55-475BE7B5EDD6}"/>
              </a:ext>
            </a:extLst>
          </p:cNvPr>
          <p:cNvSpPr>
            <a:spLocks noGrp="1"/>
          </p:cNvSpPr>
          <p:nvPr>
            <p:ph type="title"/>
          </p:nvPr>
        </p:nvSpPr>
        <p:spPr/>
        <p:txBody>
          <a:bodyPr/>
          <a:lstStyle/>
          <a:p>
            <a:r>
              <a:rPr lang="en-US" dirty="0"/>
              <a:t>#</a:t>
            </a:r>
            <a:r>
              <a:rPr lang="en-US" dirty="0" err="1"/>
              <a:t>FromTheHorse’sMouth</a:t>
            </a:r>
            <a:endParaRPr lang="en-US" dirty="0"/>
          </a:p>
        </p:txBody>
      </p:sp>
      <p:sp>
        <p:nvSpPr>
          <p:cNvPr id="3" name="Content Placeholder 2">
            <a:extLst>
              <a:ext uri="{FF2B5EF4-FFF2-40B4-BE49-F238E27FC236}">
                <a16:creationId xmlns:a16="http://schemas.microsoft.com/office/drawing/2014/main" xmlns="" id="{8CEA0F02-B924-4BFB-9214-BD224A7D3D25}"/>
              </a:ext>
            </a:extLst>
          </p:cNvPr>
          <p:cNvSpPr>
            <a:spLocks noGrp="1"/>
          </p:cNvSpPr>
          <p:nvPr>
            <p:ph idx="1"/>
          </p:nvPr>
        </p:nvSpPr>
        <p:spPr/>
        <p:txBody>
          <a:bodyPr/>
          <a:lstStyle/>
          <a:p>
            <a:r>
              <a:rPr lang="en-US" dirty="0" smtClean="0"/>
              <a:t>Man </a:t>
            </a:r>
            <a:r>
              <a:rPr lang="en-US" dirty="0"/>
              <a:t>realized his wife when he saw her at a party</a:t>
            </a:r>
          </a:p>
          <a:p>
            <a:r>
              <a:rPr lang="en-US" dirty="0"/>
              <a:t>Man </a:t>
            </a:r>
            <a:r>
              <a:rPr lang="en-US" dirty="0" smtClean="0"/>
              <a:t>decided </a:t>
            </a:r>
            <a:r>
              <a:rPr lang="en-US" dirty="0"/>
              <a:t>to get married, so </a:t>
            </a:r>
            <a:r>
              <a:rPr lang="en-US" dirty="0" smtClean="0"/>
              <a:t>he went </a:t>
            </a:r>
            <a:r>
              <a:rPr lang="en-US" dirty="0"/>
              <a:t>through a list of women he’d met</a:t>
            </a:r>
          </a:p>
          <a:p>
            <a:r>
              <a:rPr lang="en-US" dirty="0"/>
              <a:t>Man </a:t>
            </a:r>
            <a:r>
              <a:rPr lang="en-US" dirty="0" smtClean="0"/>
              <a:t>dated </a:t>
            </a:r>
            <a:r>
              <a:rPr lang="en-US" dirty="0"/>
              <a:t>eight </a:t>
            </a:r>
            <a:r>
              <a:rPr lang="en-US" dirty="0" smtClean="0"/>
              <a:t>women at a time </a:t>
            </a:r>
            <a:endParaRPr lang="en-US" dirty="0"/>
          </a:p>
          <a:p>
            <a:r>
              <a:rPr lang="en-US" dirty="0"/>
              <a:t>Men marry faster without kissy-face</a:t>
            </a:r>
          </a:p>
          <a:p>
            <a:endParaRPr lang="en-US" dirty="0"/>
          </a:p>
        </p:txBody>
      </p:sp>
    </p:spTree>
    <p:extLst>
      <p:ext uri="{BB962C8B-B14F-4D97-AF65-F5344CB8AC3E}">
        <p14:creationId xmlns:p14="http://schemas.microsoft.com/office/powerpoint/2010/main" val="191709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xmlns="" id="{11CAC6F2-0806-417B-BF5D-5AEF6195F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xmlns="" id="{D4723B02-0AAB-4F6E-BA41-8ED99D559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AF0F359-744F-4C1C-8E9A-392E58DC0E53}"/>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M is for many</a:t>
            </a:r>
          </a:p>
        </p:txBody>
      </p:sp>
      <p:sp>
        <p:nvSpPr>
          <p:cNvPr id="3" name="Content Placeholder 2">
            <a:extLst>
              <a:ext uri="{FF2B5EF4-FFF2-40B4-BE49-F238E27FC236}">
                <a16:creationId xmlns:a16="http://schemas.microsoft.com/office/drawing/2014/main" xmlns="" id="{B699A9F3-B197-4704-9500-DF84CA7A9E7A}"/>
              </a:ext>
            </a:extLst>
          </p:cNvPr>
          <p:cNvSpPr>
            <a:spLocks noGrp="1"/>
          </p:cNvSpPr>
          <p:nvPr>
            <p:ph idx="1"/>
          </p:nvPr>
        </p:nvSpPr>
        <p:spPr>
          <a:xfrm>
            <a:off x="8160773" y="4591665"/>
            <a:ext cx="3382298" cy="1150156"/>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The sky is the limit!</a:t>
            </a:r>
          </a:p>
        </p:txBody>
      </p:sp>
      <p:pic>
        <p:nvPicPr>
          <p:cNvPr id="5" name="Picture 4">
            <a:extLst>
              <a:ext uri="{FF2B5EF4-FFF2-40B4-BE49-F238E27FC236}">
                <a16:creationId xmlns:a16="http://schemas.microsoft.com/office/drawing/2014/main" xmlns="" id="{8F76D72E-7E40-48EF-BEB1-BCB16225D9D2}"/>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109763" y="1478081"/>
            <a:ext cx="6470907" cy="3898721"/>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xmlns="" id="{6861EA01-E8A5-47C5-A2CF-861B293D2B28}"/>
              </a:ext>
            </a:extLst>
          </p:cNvPr>
          <p:cNvSpPr txBox="1"/>
          <p:nvPr/>
        </p:nvSpPr>
        <p:spPr>
          <a:xfrm>
            <a:off x="4707768" y="5176747"/>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stvrsnbrgr.com/2014/05/05/how-many-things-are-there/">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17573738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xmlns="" id="{11CAC6F2-0806-417B-BF5D-5AEF6195F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xmlns="" id="{D4723B02-0AAB-4F6E-BA41-8ED99D559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7185F7B-0904-44F2-B042-F828B968F4B3}"/>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b="0" i="0" kern="1200">
                <a:solidFill>
                  <a:srgbClr val="EBEBEB"/>
                </a:solidFill>
                <a:latin typeface="+mj-lt"/>
                <a:ea typeface="+mj-ea"/>
                <a:cs typeface="+mj-cs"/>
              </a:rPr>
              <a:t>E is for expertise &amp; experience</a:t>
            </a:r>
          </a:p>
        </p:txBody>
      </p:sp>
      <p:sp>
        <p:nvSpPr>
          <p:cNvPr id="3" name="Content Placeholder 2">
            <a:extLst>
              <a:ext uri="{FF2B5EF4-FFF2-40B4-BE49-F238E27FC236}">
                <a16:creationId xmlns:a16="http://schemas.microsoft.com/office/drawing/2014/main" xmlns="" id="{461A70CA-941A-4F78-AD7F-5A2476307368}"/>
              </a:ext>
            </a:extLst>
          </p:cNvPr>
          <p:cNvSpPr>
            <a:spLocks noGrp="1"/>
          </p:cNvSpPr>
          <p:nvPr>
            <p:ph idx="1"/>
          </p:nvPr>
        </p:nvSpPr>
        <p:spPr>
          <a:xfrm>
            <a:off x="8160773" y="4591665"/>
            <a:ext cx="3382298" cy="1150156"/>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It’s time to learn!</a:t>
            </a:r>
          </a:p>
        </p:txBody>
      </p:sp>
      <p:pic>
        <p:nvPicPr>
          <p:cNvPr id="5" name="Picture 4">
            <a:extLst>
              <a:ext uri="{FF2B5EF4-FFF2-40B4-BE49-F238E27FC236}">
                <a16:creationId xmlns:a16="http://schemas.microsoft.com/office/drawing/2014/main" xmlns="" id="{70F7959B-4DD4-40E2-AB57-3E514F06E23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109763" y="1283954"/>
            <a:ext cx="6470907" cy="4286975"/>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xmlns="" id="{B25B4392-CC0F-429A-A7BF-7CBB8A929840}"/>
              </a:ext>
            </a:extLst>
          </p:cNvPr>
          <p:cNvSpPr txBox="1"/>
          <p:nvPr/>
        </p:nvSpPr>
        <p:spPr>
          <a:xfrm>
            <a:off x="4877687" y="5370874"/>
            <a:ext cx="270298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paralegalalliance.com/category/paralegal-quiz/">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xmlns="" val="tx"/>
                    </a:ext>
                  </a:extLst>
                </a:hlinkClick>
              </a:rPr>
              <a:t>CC BY-ND</a:t>
            </a:r>
            <a:endParaRPr lang="en-US" sz="700">
              <a:solidFill>
                <a:srgbClr val="FFFFFF"/>
              </a:solidFill>
            </a:endParaRPr>
          </a:p>
        </p:txBody>
      </p:sp>
    </p:spTree>
    <p:extLst>
      <p:ext uri="{BB962C8B-B14F-4D97-AF65-F5344CB8AC3E}">
        <p14:creationId xmlns:p14="http://schemas.microsoft.com/office/powerpoint/2010/main" val="2895195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10C9632-BB6F-48EE-AB65-501878BA5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Shape 12">
            <a:extLst>
              <a:ext uri="{FF2B5EF4-FFF2-40B4-BE49-F238E27FC236}">
                <a16:creationId xmlns:a16="http://schemas.microsoft.com/office/drawing/2014/main" xmlns="" id="{4EC8AAB6-953B-4D29-9967-3C44D06BB4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xmlns="" id="{C89ED458-2326-40DC-9C7B-1A717B6551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85A49807-871A-40B7-B53D-EB3C1AEC5A8C}"/>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chemeClr val="tx1"/>
                </a:solidFill>
              </a:rPr>
              <a:t>N is for ‘not your man!’</a:t>
            </a:r>
          </a:p>
        </p:txBody>
      </p:sp>
      <p:pic>
        <p:nvPicPr>
          <p:cNvPr id="5" name="Picture 4">
            <a:extLst>
              <a:ext uri="{FF2B5EF4-FFF2-40B4-BE49-F238E27FC236}">
                <a16:creationId xmlns:a16="http://schemas.microsoft.com/office/drawing/2014/main" xmlns="" id="{4A467E7E-50F0-429A-B9E6-9CE541FB2976}"/>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8927" r="1" b="8926"/>
          <a:stretch/>
        </p:blipFill>
        <p:spPr>
          <a:xfrm>
            <a:off x="5194607" y="400577"/>
            <a:ext cx="6882325" cy="5653672"/>
          </a:xfrm>
          <a:prstGeom prst="rect">
            <a:avLst/>
          </a:prstGeom>
        </p:spPr>
      </p:pic>
      <p:sp>
        <p:nvSpPr>
          <p:cNvPr id="17" name="Rectangle 16">
            <a:extLst>
              <a:ext uri="{FF2B5EF4-FFF2-40B4-BE49-F238E27FC236}">
                <a16:creationId xmlns:a16="http://schemas.microsoft.com/office/drawing/2014/main" xmlns="" id="{6F9D1DE6-E368-4F07-85F9-D5B767477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xmlns="" id="{F63B1F66-4ACE-4A01-8ADF-F175A9C35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xmlns="" id="{CF8448ED-9332-4A9B-8CAB-B1985E596E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9B0DB40F-DB55-4A56-90CD-8E09B14A7C3C}"/>
              </a:ext>
            </a:extLst>
          </p:cNvPr>
          <p:cNvSpPr>
            <a:spLocks noGrp="1"/>
          </p:cNvSpPr>
          <p:nvPr>
            <p:ph idx="1"/>
          </p:nvPr>
        </p:nvSpPr>
        <p:spPr>
          <a:xfrm>
            <a:off x="1154955" y="2120900"/>
            <a:ext cx="3133726" cy="3898900"/>
          </a:xfrm>
        </p:spPr>
        <p:txBody>
          <a:bodyPr>
            <a:normAutofit/>
          </a:bodyPr>
          <a:lstStyle/>
          <a:p>
            <a:r>
              <a:rPr lang="en-US">
                <a:solidFill>
                  <a:schemeClr val="tx1"/>
                </a:solidFill>
              </a:rPr>
              <a:t>Intensive Care Unit at a hospital</a:t>
            </a:r>
          </a:p>
          <a:p>
            <a:r>
              <a:rPr lang="en-US">
                <a:solidFill>
                  <a:schemeClr val="tx1"/>
                </a:solidFill>
              </a:rPr>
              <a:t>Funeral program obituary</a:t>
            </a:r>
          </a:p>
        </p:txBody>
      </p:sp>
      <p:sp>
        <p:nvSpPr>
          <p:cNvPr id="23" name="Freeform 5">
            <a:extLst>
              <a:ext uri="{FF2B5EF4-FFF2-40B4-BE49-F238E27FC236}">
                <a16:creationId xmlns:a16="http://schemas.microsoft.com/office/drawing/2014/main" xmlns="" id="{ED3A2261-1C75-40FF-8CD6-18C5900C1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 name="TextBox 5">
            <a:extLst>
              <a:ext uri="{FF2B5EF4-FFF2-40B4-BE49-F238E27FC236}">
                <a16:creationId xmlns:a16="http://schemas.microsoft.com/office/drawing/2014/main" xmlns="" id="{6FEFBC7F-0DFE-485D-A2FA-F016ED4B9DCF}"/>
              </a:ext>
            </a:extLst>
          </p:cNvPr>
          <p:cNvSpPr txBox="1"/>
          <p:nvPr/>
        </p:nvSpPr>
        <p:spPr>
          <a:xfrm>
            <a:off x="8905600" y="5838832"/>
            <a:ext cx="2665206"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en.wikipedia.org/wiki/File:No_sign_Right.sv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1667985363"/>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4</TotalTime>
  <Words>777</Words>
  <Application>Microsoft Office PowerPoint</Application>
  <PresentationFormat>Custom</PresentationFormat>
  <Paragraphs>93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 Boardroom</vt:lpstr>
      <vt:lpstr>The M.E.N.T.O.R Method: An Alternative to Dating </vt:lpstr>
      <vt:lpstr>Prayer &amp; Scripture</vt:lpstr>
      <vt:lpstr>Objective(s)</vt:lpstr>
      <vt:lpstr>Soft Interviewing</vt:lpstr>
      <vt:lpstr>#ItIsNot!</vt:lpstr>
      <vt:lpstr>#FromTheHorse’sMouth</vt:lpstr>
      <vt:lpstr>M is for many</vt:lpstr>
      <vt:lpstr>E is for expertise &amp; experience</vt:lpstr>
      <vt:lpstr>N is for ‘not your man!’</vt:lpstr>
      <vt:lpstr>T is for time</vt:lpstr>
      <vt:lpstr>O is for oxytocin</vt:lpstr>
      <vt:lpstr>R is for respect</vt:lpstr>
      <vt:lpstr>Types of mentors</vt:lpstr>
      <vt:lpstr>Biblical Master of Craft Mentorships</vt:lpstr>
      <vt:lpstr>#WhereDeyAt</vt:lpstr>
      <vt:lpstr>#Qualified</vt:lpstr>
      <vt:lpstr>#Who will he be? – Use Habakkuk 2:2</vt:lpstr>
      <vt:lpstr>Just follow the Shepherd</vt:lpstr>
      <vt:lpstr>I am a mentee!</vt:lpstr>
      <vt:lpstr>Amen!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M.E.N.T.O.R Method: An Alternative to Dating</dc:title>
  <dc:creator>Jones-Clark, Daintee</dc:creator>
  <cp:lastModifiedBy>Dkjones</cp:lastModifiedBy>
  <cp:revision>4</cp:revision>
  <dcterms:created xsi:type="dcterms:W3CDTF">2019-08-09T22:19:36Z</dcterms:created>
  <dcterms:modified xsi:type="dcterms:W3CDTF">2019-08-10T02:18:07Z</dcterms:modified>
</cp:coreProperties>
</file>